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69" r:id="rId2"/>
    <p:sldMasterId id="2147483712" r:id="rId3"/>
  </p:sldMasterIdLst>
  <p:notesMasterIdLst>
    <p:notesMasterId r:id="rId18"/>
  </p:notesMasterIdLst>
  <p:handoutMasterIdLst>
    <p:handoutMasterId r:id="rId19"/>
  </p:handoutMasterIdLst>
  <p:sldIdLst>
    <p:sldId id="260" r:id="rId4"/>
    <p:sldId id="326" r:id="rId5"/>
    <p:sldId id="259" r:id="rId6"/>
    <p:sldId id="351" r:id="rId7"/>
    <p:sldId id="268" r:id="rId8"/>
    <p:sldId id="350" r:id="rId9"/>
    <p:sldId id="344" r:id="rId10"/>
    <p:sldId id="2146847211" r:id="rId11"/>
    <p:sldId id="318" r:id="rId12"/>
    <p:sldId id="2146847210" r:id="rId13"/>
    <p:sldId id="335" r:id="rId14"/>
    <p:sldId id="352" r:id="rId15"/>
    <p:sldId id="304" r:id="rId16"/>
    <p:sldId id="356" r:id="rId1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696" userDrawn="1">
          <p15:clr>
            <a:srgbClr val="A4A3A4"/>
          </p15:clr>
        </p15:guide>
        <p15:guide id="4" orient="horz" pos="2400" userDrawn="1">
          <p15:clr>
            <a:srgbClr val="A4A3A4"/>
          </p15:clr>
        </p15:guide>
        <p15:guide id="6" pos="2880" userDrawn="1">
          <p15:clr>
            <a:srgbClr val="A4A3A4"/>
          </p15:clr>
        </p15:guide>
        <p15:guide id="7" orient="horz" pos="1080" userDrawn="1">
          <p15:clr>
            <a:srgbClr val="A4A3A4"/>
          </p15:clr>
        </p15:guide>
        <p15:guide id="9" pos="264" userDrawn="1">
          <p15:clr>
            <a:srgbClr val="A4A3A4"/>
          </p15:clr>
        </p15:guide>
        <p15:guide id="10" pos="1416" userDrawn="1">
          <p15:clr>
            <a:srgbClr val="A4A3A4"/>
          </p15:clr>
        </p15:guide>
        <p15:guide id="11" orient="horz" pos="3672" userDrawn="1">
          <p15:clr>
            <a:srgbClr val="A4A3A4"/>
          </p15:clr>
        </p15:guide>
        <p15:guide id="12" pos="5184" userDrawn="1">
          <p15:clr>
            <a:srgbClr val="A4A3A4"/>
          </p15:clr>
        </p15:guide>
        <p15:guide id="13" pos="4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56FD39-34D0-BD26-657A-CD824BF46B7A}" name="Millett, Mateo" initials="MM" userId="S::mateo.millett@fticonsulting.com::5d621cf6-06fe-4c5b-947e-d47712dcfb6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008000"/>
    <a:srgbClr val="FFFFCC"/>
    <a:srgbClr val="FFFF99"/>
    <a:srgbClr val="007C85"/>
    <a:srgbClr val="CCFFCC"/>
    <a:srgbClr val="9E480E"/>
    <a:srgbClr val="264478"/>
    <a:srgbClr val="70AD47"/>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46" autoAdjust="0"/>
    <p:restoredTop sz="96283" autoAdjust="0"/>
  </p:normalViewPr>
  <p:slideViewPr>
    <p:cSldViewPr snapToGrid="0" showGuides="1">
      <p:cViewPr varScale="1">
        <p:scale>
          <a:sx n="112" d="100"/>
          <a:sy n="112" d="100"/>
        </p:scale>
        <p:origin x="2022" y="78"/>
      </p:cViewPr>
      <p:guideLst>
        <p:guide orient="horz" pos="696"/>
        <p:guide orient="horz" pos="2400"/>
        <p:guide pos="2880"/>
        <p:guide orient="horz" pos="1080"/>
        <p:guide pos="264"/>
        <p:guide pos="1416"/>
        <p:guide orient="horz" pos="3672"/>
        <p:guide pos="5184"/>
        <p:guide pos="420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7" d="100"/>
          <a:sy n="87" d="100"/>
        </p:scale>
        <p:origin x="363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72183815413056"/>
          <c:y val="2.9715593337699898E-2"/>
          <c:w val="0.82640355668272114"/>
          <c:h val="0.67197869608216731"/>
        </c:manualLayout>
      </c:layout>
      <c:barChart>
        <c:barDir val="col"/>
        <c:grouping val="stacked"/>
        <c:varyColors val="0"/>
        <c:ser>
          <c:idx val="0"/>
          <c:order val="0"/>
          <c:tx>
            <c:strRef>
              <c:f>Sheet1!$B$1</c:f>
              <c:strCache>
                <c:ptCount val="1"/>
                <c:pt idx="0">
                  <c:v>Commercial</c:v>
                </c:pt>
              </c:strCache>
            </c:strRef>
          </c:tx>
          <c:spPr>
            <a:solidFill>
              <a:srgbClr val="FFC000"/>
            </a:solidFill>
            <a:ln>
              <a:solidFill>
                <a:schemeClr val="tx1"/>
              </a:solidFill>
            </a:ln>
            <a:effectLst/>
          </c:spPr>
          <c:invertIfNegative val="0"/>
          <c:cat>
            <c:strRef>
              <c:f>Sheet1!$A$2:$A$4</c:f>
              <c:strCache>
                <c:ptCount val="3"/>
                <c:pt idx="0">
                  <c:v>9/30/23</c:v>
                </c:pt>
                <c:pt idx="1">
                  <c:v>12/31/23</c:v>
                </c:pt>
                <c:pt idx="2">
                  <c:v>9/30/24</c:v>
                </c:pt>
              </c:strCache>
            </c:strRef>
          </c:cat>
          <c:val>
            <c:numRef>
              <c:f>Sheet1!$B$2:$B$4</c:f>
              <c:numCache>
                <c:formatCode>"$"#,##0</c:formatCode>
                <c:ptCount val="3"/>
                <c:pt idx="0">
                  <c:v>1605</c:v>
                </c:pt>
                <c:pt idx="1">
                  <c:v>1479</c:v>
                </c:pt>
                <c:pt idx="2">
                  <c:v>1388</c:v>
                </c:pt>
              </c:numCache>
            </c:numRef>
          </c:val>
          <c:extLst>
            <c:ext xmlns:c16="http://schemas.microsoft.com/office/drawing/2014/chart" uri="{C3380CC4-5D6E-409C-BE32-E72D297353CC}">
              <c16:uniqueId val="{00000000-A426-475E-9F93-DEDBD6A754E4}"/>
            </c:ext>
          </c:extLst>
        </c:ser>
        <c:ser>
          <c:idx val="1"/>
          <c:order val="1"/>
          <c:tx>
            <c:strRef>
              <c:f>Sheet1!$C$1</c:f>
              <c:strCache>
                <c:ptCount val="1"/>
                <c:pt idx="0">
                  <c:v>Network and Communications</c:v>
                </c:pt>
              </c:strCache>
            </c:strRef>
          </c:tx>
          <c:spPr>
            <a:solidFill>
              <a:srgbClr val="993366"/>
            </a:solidFill>
            <a:ln>
              <a:solidFill>
                <a:schemeClr val="tx1"/>
              </a:solidFill>
            </a:ln>
            <a:effectLst/>
          </c:spPr>
          <c:invertIfNegative val="0"/>
          <c:cat>
            <c:strRef>
              <c:f>Sheet1!$A$2:$A$4</c:f>
              <c:strCache>
                <c:ptCount val="3"/>
                <c:pt idx="0">
                  <c:v>9/30/23</c:v>
                </c:pt>
                <c:pt idx="1">
                  <c:v>12/31/23</c:v>
                </c:pt>
                <c:pt idx="2">
                  <c:v>9/30/24</c:v>
                </c:pt>
              </c:strCache>
            </c:strRef>
          </c:cat>
          <c:val>
            <c:numRef>
              <c:f>Sheet1!$C$2:$C$4</c:f>
              <c:numCache>
                <c:formatCode>"$"#,##0</c:formatCode>
                <c:ptCount val="3"/>
                <c:pt idx="0">
                  <c:v>1383</c:v>
                </c:pt>
                <c:pt idx="1">
                  <c:v>1558</c:v>
                </c:pt>
                <c:pt idx="2">
                  <c:v>2142</c:v>
                </c:pt>
              </c:numCache>
            </c:numRef>
          </c:val>
          <c:extLst>
            <c:ext xmlns:c16="http://schemas.microsoft.com/office/drawing/2014/chart" uri="{C3380CC4-5D6E-409C-BE32-E72D297353CC}">
              <c16:uniqueId val="{00000001-A426-475E-9F93-DEDBD6A754E4}"/>
            </c:ext>
          </c:extLst>
        </c:ser>
        <c:ser>
          <c:idx val="2"/>
          <c:order val="2"/>
          <c:tx>
            <c:strRef>
              <c:f>Sheet1!$D$1</c:f>
              <c:strCache>
                <c:ptCount val="1"/>
                <c:pt idx="0">
                  <c:v>High-Tech Manufacturing</c:v>
                </c:pt>
              </c:strCache>
            </c:strRef>
          </c:tx>
          <c:spPr>
            <a:solidFill>
              <a:srgbClr val="FF8080"/>
            </a:solidFill>
            <a:ln>
              <a:solidFill>
                <a:schemeClr val="tx1"/>
              </a:solidFill>
            </a:ln>
            <a:effectLst/>
          </c:spPr>
          <c:invertIfNegative val="0"/>
          <c:cat>
            <c:strRef>
              <c:f>Sheet1!$A$2:$A$4</c:f>
              <c:strCache>
                <c:ptCount val="3"/>
                <c:pt idx="0">
                  <c:v>9/30/23</c:v>
                </c:pt>
                <c:pt idx="1">
                  <c:v>12/31/23</c:v>
                </c:pt>
                <c:pt idx="2">
                  <c:v>9/30/24</c:v>
                </c:pt>
              </c:strCache>
            </c:strRef>
          </c:cat>
          <c:val>
            <c:numRef>
              <c:f>Sheet1!$D$2:$D$4</c:f>
              <c:numCache>
                <c:formatCode>"$"#,##0</c:formatCode>
                <c:ptCount val="3"/>
                <c:pt idx="0">
                  <c:v>1351</c:v>
                </c:pt>
                <c:pt idx="1">
                  <c:v>1457</c:v>
                </c:pt>
                <c:pt idx="2">
                  <c:v>1255</c:v>
                </c:pt>
              </c:numCache>
            </c:numRef>
          </c:val>
          <c:extLst>
            <c:ext xmlns:c16="http://schemas.microsoft.com/office/drawing/2014/chart" uri="{C3380CC4-5D6E-409C-BE32-E72D297353CC}">
              <c16:uniqueId val="{00000002-A426-475E-9F93-DEDBD6A754E4}"/>
            </c:ext>
          </c:extLst>
        </c:ser>
        <c:ser>
          <c:idx val="3"/>
          <c:order val="3"/>
          <c:tx>
            <c:strRef>
              <c:f>Sheet1!$E$1</c:f>
              <c:strCache>
                <c:ptCount val="1"/>
                <c:pt idx="0">
                  <c:v>Healthcare</c:v>
                </c:pt>
              </c:strCache>
            </c:strRef>
          </c:tx>
          <c:spPr>
            <a:solidFill>
              <a:srgbClr val="CCFFCC"/>
            </a:solidFill>
            <a:ln>
              <a:solidFill>
                <a:schemeClr val="tx1"/>
              </a:solidFill>
            </a:ln>
            <a:effectLst/>
          </c:spPr>
          <c:invertIfNegative val="0"/>
          <c:cat>
            <c:strRef>
              <c:f>Sheet1!$A$2:$A$4</c:f>
              <c:strCache>
                <c:ptCount val="3"/>
                <c:pt idx="0">
                  <c:v>9/30/23</c:v>
                </c:pt>
                <c:pt idx="1">
                  <c:v>12/31/23</c:v>
                </c:pt>
                <c:pt idx="2">
                  <c:v>9/30/24</c:v>
                </c:pt>
              </c:strCache>
            </c:strRef>
          </c:cat>
          <c:val>
            <c:numRef>
              <c:f>Sheet1!$E$2:$E$4</c:f>
              <c:numCache>
                <c:formatCode>"$"#,##0</c:formatCode>
                <c:ptCount val="3"/>
                <c:pt idx="0">
                  <c:v>1025</c:v>
                </c:pt>
                <c:pt idx="1">
                  <c:v>1048</c:v>
                </c:pt>
                <c:pt idx="2">
                  <c:v>1223</c:v>
                </c:pt>
              </c:numCache>
            </c:numRef>
          </c:val>
          <c:extLst>
            <c:ext xmlns:c16="http://schemas.microsoft.com/office/drawing/2014/chart" uri="{C3380CC4-5D6E-409C-BE32-E72D297353CC}">
              <c16:uniqueId val="{00000003-A426-475E-9F93-DEDBD6A754E4}"/>
            </c:ext>
          </c:extLst>
        </c:ser>
        <c:ser>
          <c:idx val="4"/>
          <c:order val="4"/>
          <c:tx>
            <c:strRef>
              <c:f>Sheet1!$F$1</c:f>
              <c:strCache>
                <c:ptCount val="1"/>
                <c:pt idx="0">
                  <c:v>Institutional</c:v>
                </c:pt>
              </c:strCache>
            </c:strRef>
          </c:tx>
          <c:spPr>
            <a:solidFill>
              <a:srgbClr val="3366FF"/>
            </a:solidFill>
            <a:ln>
              <a:solidFill>
                <a:schemeClr val="tx1"/>
              </a:solidFill>
            </a:ln>
            <a:effectLst/>
          </c:spPr>
          <c:invertIfNegative val="0"/>
          <c:cat>
            <c:strRef>
              <c:f>Sheet1!$A$2:$A$4</c:f>
              <c:strCache>
                <c:ptCount val="3"/>
                <c:pt idx="0">
                  <c:v>9/30/23</c:v>
                </c:pt>
                <c:pt idx="1">
                  <c:v>12/31/23</c:v>
                </c:pt>
                <c:pt idx="2">
                  <c:v>9/30/24</c:v>
                </c:pt>
              </c:strCache>
            </c:strRef>
          </c:cat>
          <c:val>
            <c:numRef>
              <c:f>Sheet1!$F$2:$F$4</c:f>
              <c:numCache>
                <c:formatCode>"$"#,##0</c:formatCode>
                <c:ptCount val="3"/>
                <c:pt idx="0">
                  <c:v>928</c:v>
                </c:pt>
                <c:pt idx="1">
                  <c:v>942</c:v>
                </c:pt>
                <c:pt idx="2">
                  <c:v>1107</c:v>
                </c:pt>
              </c:numCache>
            </c:numRef>
          </c:val>
          <c:extLst>
            <c:ext xmlns:c16="http://schemas.microsoft.com/office/drawing/2014/chart" uri="{C3380CC4-5D6E-409C-BE32-E72D297353CC}">
              <c16:uniqueId val="{00000004-A426-475E-9F93-DEDBD6A754E4}"/>
            </c:ext>
          </c:extLst>
        </c:ser>
        <c:ser>
          <c:idx val="5"/>
          <c:order val="5"/>
          <c:tx>
            <c:strRef>
              <c:f>Sheet1!$G$1</c:f>
              <c:strCache>
                <c:ptCount val="1"/>
                <c:pt idx="0">
                  <c:v>Manufacturing and Industrial </c:v>
                </c:pt>
              </c:strCache>
            </c:strRef>
          </c:tx>
          <c:spPr>
            <a:solidFill>
              <a:srgbClr val="99CCFF"/>
            </a:solidFill>
            <a:ln>
              <a:solidFill>
                <a:schemeClr val="tx1"/>
              </a:solidFill>
            </a:ln>
            <a:effectLst/>
          </c:spPr>
          <c:invertIfNegative val="0"/>
          <c:cat>
            <c:strRef>
              <c:f>Sheet1!$A$2:$A$4</c:f>
              <c:strCache>
                <c:ptCount val="3"/>
                <c:pt idx="0">
                  <c:v>9/30/23</c:v>
                </c:pt>
                <c:pt idx="1">
                  <c:v>12/31/23</c:v>
                </c:pt>
                <c:pt idx="2">
                  <c:v>9/30/24</c:v>
                </c:pt>
              </c:strCache>
            </c:strRef>
          </c:cat>
          <c:val>
            <c:numRef>
              <c:f>Sheet1!$G$2:$G$4</c:f>
              <c:numCache>
                <c:formatCode>"$"#,##0</c:formatCode>
                <c:ptCount val="3"/>
                <c:pt idx="0">
                  <c:v>854</c:v>
                </c:pt>
                <c:pt idx="1">
                  <c:v>808</c:v>
                </c:pt>
                <c:pt idx="2">
                  <c:v>921</c:v>
                </c:pt>
              </c:numCache>
            </c:numRef>
          </c:val>
          <c:extLst>
            <c:ext xmlns:c16="http://schemas.microsoft.com/office/drawing/2014/chart" uri="{C3380CC4-5D6E-409C-BE32-E72D297353CC}">
              <c16:uniqueId val="{00000005-A426-475E-9F93-DEDBD6A754E4}"/>
            </c:ext>
          </c:extLst>
        </c:ser>
        <c:ser>
          <c:idx val="6"/>
          <c:order val="6"/>
          <c:tx>
            <c:strRef>
              <c:f>Sheet1!$H$1</c:f>
              <c:strCache>
                <c:ptCount val="1"/>
                <c:pt idx="0">
                  <c:v>Water and Wastewater</c:v>
                </c:pt>
              </c:strCache>
            </c:strRef>
          </c:tx>
          <c:spPr>
            <a:solidFill>
              <a:srgbClr val="BFBFBF"/>
            </a:solidFill>
            <a:ln>
              <a:solidFill>
                <a:schemeClr val="tx1"/>
              </a:solidFill>
            </a:ln>
            <a:effectLst/>
          </c:spPr>
          <c:invertIfNegative val="0"/>
          <c:cat>
            <c:strRef>
              <c:f>Sheet1!$A$2:$A$4</c:f>
              <c:strCache>
                <c:ptCount val="3"/>
                <c:pt idx="0">
                  <c:v>9/30/23</c:v>
                </c:pt>
                <c:pt idx="1">
                  <c:v>12/31/23</c:v>
                </c:pt>
                <c:pt idx="2">
                  <c:v>9/30/24</c:v>
                </c:pt>
              </c:strCache>
            </c:strRef>
          </c:cat>
          <c:val>
            <c:numRef>
              <c:f>Sheet1!$H$2:$H$4</c:f>
              <c:numCache>
                <c:formatCode>"$"#,##0</c:formatCode>
                <c:ptCount val="3"/>
                <c:pt idx="0">
                  <c:v>618</c:v>
                </c:pt>
                <c:pt idx="1">
                  <c:v>647</c:v>
                </c:pt>
                <c:pt idx="2">
                  <c:v>729</c:v>
                </c:pt>
              </c:numCache>
            </c:numRef>
          </c:val>
          <c:extLst>
            <c:ext xmlns:c16="http://schemas.microsoft.com/office/drawing/2014/chart" uri="{C3380CC4-5D6E-409C-BE32-E72D297353CC}">
              <c16:uniqueId val="{00000006-A426-475E-9F93-DEDBD6A754E4}"/>
            </c:ext>
          </c:extLst>
        </c:ser>
        <c:ser>
          <c:idx val="7"/>
          <c:order val="7"/>
          <c:tx>
            <c:strRef>
              <c:f>Sheet1!$I$1</c:f>
              <c:strCache>
                <c:ptCount val="1"/>
                <c:pt idx="0">
                  <c:v>Hospitality and Entertainment</c:v>
                </c:pt>
              </c:strCache>
            </c:strRef>
          </c:tx>
          <c:spPr>
            <a:solidFill>
              <a:srgbClr val="FFFF99"/>
            </a:solidFill>
            <a:ln>
              <a:solidFill>
                <a:schemeClr val="tx1"/>
              </a:solidFill>
            </a:ln>
            <a:effectLst/>
          </c:spPr>
          <c:invertIfNegative val="0"/>
          <c:cat>
            <c:strRef>
              <c:f>Sheet1!$A$2:$A$4</c:f>
              <c:strCache>
                <c:ptCount val="3"/>
                <c:pt idx="0">
                  <c:v>9/30/23</c:v>
                </c:pt>
                <c:pt idx="1">
                  <c:v>12/31/23</c:v>
                </c:pt>
                <c:pt idx="2">
                  <c:v>9/30/24</c:v>
                </c:pt>
              </c:strCache>
            </c:strRef>
          </c:cat>
          <c:val>
            <c:numRef>
              <c:f>Sheet1!$I$2:$I$4</c:f>
              <c:numCache>
                <c:formatCode>"$"#,##0</c:formatCode>
                <c:ptCount val="3"/>
                <c:pt idx="0">
                  <c:v>211</c:v>
                </c:pt>
                <c:pt idx="1">
                  <c:v>192</c:v>
                </c:pt>
                <c:pt idx="2">
                  <c:v>248</c:v>
                </c:pt>
              </c:numCache>
            </c:numRef>
          </c:val>
          <c:extLst>
            <c:ext xmlns:c16="http://schemas.microsoft.com/office/drawing/2014/chart" uri="{C3380CC4-5D6E-409C-BE32-E72D297353CC}">
              <c16:uniqueId val="{00000007-A426-475E-9F93-DEDBD6A754E4}"/>
            </c:ext>
          </c:extLst>
        </c:ser>
        <c:ser>
          <c:idx val="8"/>
          <c:order val="8"/>
          <c:tx>
            <c:strRef>
              <c:f>Sheet1!$J$1</c:f>
              <c:strCache>
                <c:ptCount val="1"/>
                <c:pt idx="0">
                  <c:v>Transportation</c:v>
                </c:pt>
              </c:strCache>
            </c:strRef>
          </c:tx>
          <c:spPr>
            <a:solidFill>
              <a:srgbClr val="FFCCCC"/>
            </a:solidFill>
            <a:ln>
              <a:solidFill>
                <a:schemeClr val="tx1"/>
              </a:solidFill>
            </a:ln>
            <a:effectLst/>
          </c:spPr>
          <c:invertIfNegative val="0"/>
          <c:cat>
            <c:strRef>
              <c:f>Sheet1!$A$2:$A$4</c:f>
              <c:strCache>
                <c:ptCount val="3"/>
                <c:pt idx="0">
                  <c:v>9/30/23</c:v>
                </c:pt>
                <c:pt idx="1">
                  <c:v>12/31/23</c:v>
                </c:pt>
                <c:pt idx="2">
                  <c:v>9/30/24</c:v>
                </c:pt>
              </c:strCache>
            </c:strRef>
          </c:cat>
          <c:val>
            <c:numRef>
              <c:f>Sheet1!$J$2:$J$4</c:f>
              <c:numCache>
                <c:formatCode>"$"#,##0</c:formatCode>
                <c:ptCount val="3"/>
                <c:pt idx="0">
                  <c:v>184</c:v>
                </c:pt>
                <c:pt idx="1">
                  <c:v>262</c:v>
                </c:pt>
                <c:pt idx="2">
                  <c:v>305</c:v>
                </c:pt>
              </c:numCache>
            </c:numRef>
          </c:val>
          <c:extLst>
            <c:ext xmlns:c16="http://schemas.microsoft.com/office/drawing/2014/chart" uri="{C3380CC4-5D6E-409C-BE32-E72D297353CC}">
              <c16:uniqueId val="{00000008-A426-475E-9F93-DEDBD6A754E4}"/>
            </c:ext>
          </c:extLst>
        </c:ser>
        <c:ser>
          <c:idx val="9"/>
          <c:order val="9"/>
          <c:tx>
            <c:strRef>
              <c:f>Sheet1!$K$1</c:f>
              <c:strCache>
                <c:ptCount val="1"/>
                <c:pt idx="0">
                  <c:v>Short Duration Projects</c:v>
                </c:pt>
              </c:strCache>
            </c:strRef>
          </c:tx>
          <c:spPr>
            <a:solidFill>
              <a:srgbClr val="FFDBB7"/>
            </a:solidFill>
            <a:ln>
              <a:solidFill>
                <a:schemeClr val="tx1"/>
              </a:solidFill>
            </a:ln>
            <a:effectLst/>
          </c:spPr>
          <c:invertIfNegative val="0"/>
          <c:cat>
            <c:strRef>
              <c:f>Sheet1!$A$2:$A$4</c:f>
              <c:strCache>
                <c:ptCount val="3"/>
                <c:pt idx="0">
                  <c:v>9/30/23</c:v>
                </c:pt>
                <c:pt idx="1">
                  <c:v>12/31/23</c:v>
                </c:pt>
                <c:pt idx="2">
                  <c:v>9/30/24</c:v>
                </c:pt>
              </c:strCache>
            </c:strRef>
          </c:cat>
          <c:val>
            <c:numRef>
              <c:f>Sheet1!$K$2:$K$4</c:f>
              <c:numCache>
                <c:formatCode>"$"#,##0</c:formatCode>
                <c:ptCount val="3"/>
                <c:pt idx="0">
                  <c:v>476</c:v>
                </c:pt>
                <c:pt idx="1">
                  <c:v>454</c:v>
                </c:pt>
                <c:pt idx="2">
                  <c:v>473</c:v>
                </c:pt>
              </c:numCache>
            </c:numRef>
          </c:val>
          <c:extLst>
            <c:ext xmlns:c16="http://schemas.microsoft.com/office/drawing/2014/chart" uri="{C3380CC4-5D6E-409C-BE32-E72D297353CC}">
              <c16:uniqueId val="{00000009-A426-475E-9F93-DEDBD6A754E4}"/>
            </c:ext>
          </c:extLst>
        </c:ser>
        <c:dLbls>
          <c:showLegendKey val="0"/>
          <c:showVal val="0"/>
          <c:showCatName val="0"/>
          <c:showSerName val="0"/>
          <c:showPercent val="0"/>
          <c:showBubbleSize val="0"/>
        </c:dLbls>
        <c:gapWidth val="80"/>
        <c:overlap val="100"/>
        <c:axId val="1378823328"/>
        <c:axId val="1540719039"/>
      </c:barChart>
      <c:catAx>
        <c:axId val="1378823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540719039"/>
        <c:crosses val="autoZero"/>
        <c:auto val="1"/>
        <c:lblAlgn val="ctr"/>
        <c:lblOffset val="100"/>
        <c:noMultiLvlLbl val="0"/>
      </c:catAx>
      <c:valAx>
        <c:axId val="1540719039"/>
        <c:scaling>
          <c:orientation val="minMax"/>
        </c:scaling>
        <c:delete val="0"/>
        <c:axPos val="l"/>
        <c:majorGridlines>
          <c:spPr>
            <a:ln w="9525" cap="flat" cmpd="sng" algn="ctr">
              <a:no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378823328"/>
        <c:crosses val="autoZero"/>
        <c:crossBetween val="between"/>
        <c:majorUnit val="100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72183815413056"/>
          <c:y val="2.9715593337699898E-2"/>
          <c:w val="0.82640355668272114"/>
          <c:h val="0.67197869608216731"/>
        </c:manualLayout>
      </c:layout>
      <c:barChart>
        <c:barDir val="col"/>
        <c:grouping val="stacked"/>
        <c:varyColors val="0"/>
        <c:ser>
          <c:idx val="0"/>
          <c:order val="0"/>
          <c:tx>
            <c:strRef>
              <c:f>Sheet1!$B$1</c:f>
              <c:strCache>
                <c:ptCount val="1"/>
                <c:pt idx="0">
                  <c:v>Mechanical</c:v>
                </c:pt>
              </c:strCache>
            </c:strRef>
          </c:tx>
          <c:spPr>
            <a:solidFill>
              <a:srgbClr val="FFC000"/>
            </a:solidFill>
            <a:ln>
              <a:solidFill>
                <a:schemeClr val="tx1"/>
              </a:solidFill>
            </a:ln>
            <a:effectLst/>
          </c:spPr>
          <c:invertIfNegative val="0"/>
          <c:cat>
            <c:strRef>
              <c:f>Sheet1!$A$2:$A$4</c:f>
              <c:strCache>
                <c:ptCount val="3"/>
                <c:pt idx="0">
                  <c:v>9/30/23</c:v>
                </c:pt>
                <c:pt idx="1">
                  <c:v>12/31/23</c:v>
                </c:pt>
                <c:pt idx="2">
                  <c:v>9/30/24</c:v>
                </c:pt>
              </c:strCache>
            </c:strRef>
          </c:cat>
          <c:val>
            <c:numRef>
              <c:f>Sheet1!$B$2:$B$4</c:f>
              <c:numCache>
                <c:formatCode>"$"#,##0</c:formatCode>
                <c:ptCount val="3"/>
                <c:pt idx="0">
                  <c:v>4876</c:v>
                </c:pt>
                <c:pt idx="1">
                  <c:v>4941</c:v>
                </c:pt>
                <c:pt idx="2">
                  <c:v>5363</c:v>
                </c:pt>
              </c:numCache>
            </c:numRef>
          </c:val>
          <c:extLst>
            <c:ext xmlns:c16="http://schemas.microsoft.com/office/drawing/2014/chart" uri="{C3380CC4-5D6E-409C-BE32-E72D297353CC}">
              <c16:uniqueId val="{00000000-3EC2-45A7-85A3-B5F0500F2D92}"/>
            </c:ext>
          </c:extLst>
        </c:ser>
        <c:ser>
          <c:idx val="1"/>
          <c:order val="1"/>
          <c:tx>
            <c:strRef>
              <c:f>Sheet1!$C$1</c:f>
              <c:strCache>
                <c:ptCount val="1"/>
                <c:pt idx="0">
                  <c:v>Electrical</c:v>
                </c:pt>
              </c:strCache>
            </c:strRef>
          </c:tx>
          <c:spPr>
            <a:solidFill>
              <a:srgbClr val="993366"/>
            </a:solidFill>
            <a:ln>
              <a:solidFill>
                <a:schemeClr val="tx1"/>
              </a:solidFill>
            </a:ln>
            <a:effectLst/>
          </c:spPr>
          <c:invertIfNegative val="0"/>
          <c:cat>
            <c:strRef>
              <c:f>Sheet1!$A$2:$A$4</c:f>
              <c:strCache>
                <c:ptCount val="3"/>
                <c:pt idx="0">
                  <c:v>9/30/23</c:v>
                </c:pt>
                <c:pt idx="1">
                  <c:v>12/31/23</c:v>
                </c:pt>
                <c:pt idx="2">
                  <c:v>9/30/24</c:v>
                </c:pt>
              </c:strCache>
            </c:strRef>
          </c:cat>
          <c:val>
            <c:numRef>
              <c:f>Sheet1!$C$2:$C$4</c:f>
              <c:numCache>
                <c:formatCode>"$"#,##0</c:formatCode>
                <c:ptCount val="3"/>
                <c:pt idx="0">
                  <c:v>2158</c:v>
                </c:pt>
                <c:pt idx="1">
                  <c:v>2388</c:v>
                </c:pt>
                <c:pt idx="2">
                  <c:v>2768</c:v>
                </c:pt>
              </c:numCache>
            </c:numRef>
          </c:val>
          <c:extLst>
            <c:ext xmlns:c16="http://schemas.microsoft.com/office/drawing/2014/chart" uri="{C3380CC4-5D6E-409C-BE32-E72D297353CC}">
              <c16:uniqueId val="{00000001-3EC2-45A7-85A3-B5F0500F2D92}"/>
            </c:ext>
          </c:extLst>
        </c:ser>
        <c:ser>
          <c:idx val="2"/>
          <c:order val="2"/>
          <c:tx>
            <c:strRef>
              <c:f>Sheet1!$D$1</c:f>
              <c:strCache>
                <c:ptCount val="1"/>
                <c:pt idx="0">
                  <c:v>Building Services</c:v>
                </c:pt>
              </c:strCache>
            </c:strRef>
          </c:tx>
          <c:spPr>
            <a:solidFill>
              <a:srgbClr val="FF8080"/>
            </a:solidFill>
            <a:ln>
              <a:solidFill>
                <a:schemeClr val="tx1"/>
              </a:solidFill>
            </a:ln>
            <a:effectLst/>
          </c:spPr>
          <c:invertIfNegative val="0"/>
          <c:cat>
            <c:strRef>
              <c:f>Sheet1!$A$2:$A$4</c:f>
              <c:strCache>
                <c:ptCount val="3"/>
                <c:pt idx="0">
                  <c:v>9/30/23</c:v>
                </c:pt>
                <c:pt idx="1">
                  <c:v>12/31/23</c:v>
                </c:pt>
                <c:pt idx="2">
                  <c:v>9/30/24</c:v>
                </c:pt>
              </c:strCache>
            </c:strRef>
          </c:cat>
          <c:val>
            <c:numRef>
              <c:f>Sheet1!$D$2:$D$4</c:f>
              <c:numCache>
                <c:formatCode>"$"#,##0</c:formatCode>
                <c:ptCount val="3"/>
                <c:pt idx="0">
                  <c:v>1314</c:v>
                </c:pt>
                <c:pt idx="1">
                  <c:v>1265</c:v>
                </c:pt>
                <c:pt idx="2">
                  <c:v>1334</c:v>
                </c:pt>
              </c:numCache>
            </c:numRef>
          </c:val>
          <c:extLst>
            <c:ext xmlns:c16="http://schemas.microsoft.com/office/drawing/2014/chart" uri="{C3380CC4-5D6E-409C-BE32-E72D297353CC}">
              <c16:uniqueId val="{00000002-3EC2-45A7-85A3-B5F0500F2D92}"/>
            </c:ext>
          </c:extLst>
        </c:ser>
        <c:ser>
          <c:idx val="3"/>
          <c:order val="3"/>
          <c:tx>
            <c:strRef>
              <c:f>Sheet1!$E$1</c:f>
              <c:strCache>
                <c:ptCount val="1"/>
                <c:pt idx="0">
                  <c:v>Industrial Services</c:v>
                </c:pt>
              </c:strCache>
            </c:strRef>
          </c:tx>
          <c:spPr>
            <a:solidFill>
              <a:srgbClr val="CCFFCC"/>
            </a:solidFill>
            <a:ln>
              <a:solidFill>
                <a:schemeClr val="tx1"/>
              </a:solidFill>
            </a:ln>
            <a:effectLst/>
          </c:spPr>
          <c:invertIfNegative val="0"/>
          <c:cat>
            <c:strRef>
              <c:f>Sheet1!$A$2:$A$4</c:f>
              <c:strCache>
                <c:ptCount val="3"/>
                <c:pt idx="0">
                  <c:v>9/30/23</c:v>
                </c:pt>
                <c:pt idx="1">
                  <c:v>12/31/23</c:v>
                </c:pt>
                <c:pt idx="2">
                  <c:v>9/30/24</c:v>
                </c:pt>
              </c:strCache>
            </c:strRef>
          </c:cat>
          <c:val>
            <c:numRef>
              <c:f>Sheet1!$E$2:$E$4</c:f>
              <c:numCache>
                <c:formatCode>"$"#,##0</c:formatCode>
                <c:ptCount val="3"/>
                <c:pt idx="0">
                  <c:v>134</c:v>
                </c:pt>
                <c:pt idx="1">
                  <c:v>113</c:v>
                </c:pt>
                <c:pt idx="2">
                  <c:v>111</c:v>
                </c:pt>
              </c:numCache>
            </c:numRef>
          </c:val>
          <c:extLst>
            <c:ext xmlns:c16="http://schemas.microsoft.com/office/drawing/2014/chart" uri="{C3380CC4-5D6E-409C-BE32-E72D297353CC}">
              <c16:uniqueId val="{00000003-3EC2-45A7-85A3-B5F0500F2D92}"/>
            </c:ext>
          </c:extLst>
        </c:ser>
        <c:ser>
          <c:idx val="4"/>
          <c:order val="4"/>
          <c:tx>
            <c:strRef>
              <c:f>Sheet1!$F$1</c:f>
              <c:strCache>
                <c:ptCount val="1"/>
                <c:pt idx="0">
                  <c:v>EMCOR UK</c:v>
                </c:pt>
              </c:strCache>
            </c:strRef>
          </c:tx>
          <c:spPr>
            <a:solidFill>
              <a:srgbClr val="3366FF"/>
            </a:solidFill>
            <a:ln>
              <a:solidFill>
                <a:schemeClr val="tx1"/>
              </a:solidFill>
            </a:ln>
            <a:effectLst/>
          </c:spPr>
          <c:invertIfNegative val="0"/>
          <c:cat>
            <c:strRef>
              <c:f>Sheet1!$A$2:$A$4</c:f>
              <c:strCache>
                <c:ptCount val="3"/>
                <c:pt idx="0">
                  <c:v>9/30/23</c:v>
                </c:pt>
                <c:pt idx="1">
                  <c:v>12/31/23</c:v>
                </c:pt>
                <c:pt idx="2">
                  <c:v>9/30/24</c:v>
                </c:pt>
              </c:strCache>
            </c:strRef>
          </c:cat>
          <c:val>
            <c:numRef>
              <c:f>Sheet1!$F$2:$F$4</c:f>
              <c:numCache>
                <c:formatCode>"$"#,##0</c:formatCode>
                <c:ptCount val="3"/>
                <c:pt idx="0">
                  <c:v>154</c:v>
                </c:pt>
                <c:pt idx="1">
                  <c:v>141</c:v>
                </c:pt>
                <c:pt idx="2">
                  <c:v>214</c:v>
                </c:pt>
              </c:numCache>
            </c:numRef>
          </c:val>
          <c:extLst>
            <c:ext xmlns:c16="http://schemas.microsoft.com/office/drawing/2014/chart" uri="{C3380CC4-5D6E-409C-BE32-E72D297353CC}">
              <c16:uniqueId val="{00000004-3EC2-45A7-85A3-B5F0500F2D92}"/>
            </c:ext>
          </c:extLst>
        </c:ser>
        <c:dLbls>
          <c:showLegendKey val="0"/>
          <c:showVal val="0"/>
          <c:showCatName val="0"/>
          <c:showSerName val="0"/>
          <c:showPercent val="0"/>
          <c:showBubbleSize val="0"/>
        </c:dLbls>
        <c:gapWidth val="80"/>
        <c:overlap val="100"/>
        <c:axId val="1378823328"/>
        <c:axId val="1540719039"/>
      </c:barChart>
      <c:catAx>
        <c:axId val="1378823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540719039"/>
        <c:crosses val="autoZero"/>
        <c:auto val="1"/>
        <c:lblAlgn val="ctr"/>
        <c:lblOffset val="100"/>
        <c:noMultiLvlLbl val="0"/>
      </c:catAx>
      <c:valAx>
        <c:axId val="1540719039"/>
        <c:scaling>
          <c:orientation val="minMax"/>
          <c:max val="11000"/>
        </c:scaling>
        <c:delete val="0"/>
        <c:axPos val="l"/>
        <c:majorGridlines>
          <c:spPr>
            <a:ln w="9525" cap="flat" cmpd="sng" algn="ctr">
              <a:no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378823328"/>
        <c:crosses val="autoZero"/>
        <c:crossBetween val="between"/>
        <c:majorUnit val="1000"/>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Acquisitions</c:v>
                </c:pt>
              </c:strCache>
            </c:strRef>
          </c:tx>
          <c:spPr>
            <a:solidFill>
              <a:srgbClr val="00616E"/>
            </a:solidFill>
            <a:ln>
              <a:noFill/>
            </a:ln>
            <a:effectLst/>
          </c:spPr>
          <c:invertIfNegative val="0"/>
          <c:dLbls>
            <c:dLbl>
              <c:idx val="10"/>
              <c:tx>
                <c:rich>
                  <a:bodyPr/>
                  <a:lstStyle/>
                  <a:p>
                    <a:r>
                      <a:rPr lang="en-US" dirty="0"/>
                      <a:t>33.1%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A4B-4970-9F91-AB0CB1470E9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2016</c:v>
                </c:pt>
                <c:pt idx="1">
                  <c:v>2017</c:v>
                </c:pt>
                <c:pt idx="2">
                  <c:v>2018</c:v>
                </c:pt>
                <c:pt idx="3">
                  <c:v>2019</c:v>
                </c:pt>
                <c:pt idx="4">
                  <c:v>2020</c:v>
                </c:pt>
                <c:pt idx="5">
                  <c:v>2021</c:v>
                </c:pt>
                <c:pt idx="6">
                  <c:v>2022</c:v>
                </c:pt>
                <c:pt idx="7">
                  <c:v>2023</c:v>
                </c:pt>
                <c:pt idx="8">
                  <c:v>YTD '24</c:v>
                </c:pt>
                <c:pt idx="10">
                  <c:v>2016 - YTD '24</c:v>
                </c:pt>
              </c:strCache>
            </c:strRef>
          </c:cat>
          <c:val>
            <c:numRef>
              <c:f>Sheet1!$B$2:$B$12</c:f>
              <c:numCache>
                <c:formatCode>#,##0.0%_);\(#,##0.0%\)</c:formatCode>
                <c:ptCount val="11"/>
                <c:pt idx="0">
                  <c:v>0.60299999999999998</c:v>
                </c:pt>
                <c:pt idx="1">
                  <c:v>0.42199999999999999</c:v>
                </c:pt>
                <c:pt idx="2">
                  <c:v>0.20599999999999999</c:v>
                </c:pt>
                <c:pt idx="3">
                  <c:v>0.81899999999999995</c:v>
                </c:pt>
                <c:pt idx="4">
                  <c:v>0.22</c:v>
                </c:pt>
                <c:pt idx="5">
                  <c:v>0.313</c:v>
                </c:pt>
                <c:pt idx="6">
                  <c:v>0.11799999999999999</c:v>
                </c:pt>
                <c:pt idx="7">
                  <c:v>0.28799999999999998</c:v>
                </c:pt>
                <c:pt idx="8">
                  <c:v>0.27700000000000002</c:v>
                </c:pt>
                <c:pt idx="10">
                  <c:v>0.33100000000000002</c:v>
                </c:pt>
              </c:numCache>
            </c:numRef>
          </c:val>
          <c:extLst>
            <c:ext xmlns:c16="http://schemas.microsoft.com/office/drawing/2014/chart" uri="{C3380CC4-5D6E-409C-BE32-E72D297353CC}">
              <c16:uniqueId val="{00000001-FEAA-4CA2-BAEB-C5BCA5EEF859}"/>
            </c:ext>
          </c:extLst>
        </c:ser>
        <c:ser>
          <c:idx val="1"/>
          <c:order val="1"/>
          <c:tx>
            <c:strRef>
              <c:f>Sheet1!$C$1</c:f>
              <c:strCache>
                <c:ptCount val="1"/>
                <c:pt idx="0">
                  <c:v>Capex</c:v>
                </c:pt>
              </c:strCache>
            </c:strRef>
          </c:tx>
          <c:spPr>
            <a:solidFill>
              <a:srgbClr val="99C0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2016</c:v>
                </c:pt>
                <c:pt idx="1">
                  <c:v>2017</c:v>
                </c:pt>
                <c:pt idx="2">
                  <c:v>2018</c:v>
                </c:pt>
                <c:pt idx="3">
                  <c:v>2019</c:v>
                </c:pt>
                <c:pt idx="4">
                  <c:v>2020</c:v>
                </c:pt>
                <c:pt idx="5">
                  <c:v>2021</c:v>
                </c:pt>
                <c:pt idx="6">
                  <c:v>2022</c:v>
                </c:pt>
                <c:pt idx="7">
                  <c:v>2023</c:v>
                </c:pt>
                <c:pt idx="8">
                  <c:v>YTD '24</c:v>
                </c:pt>
                <c:pt idx="10">
                  <c:v>2016 - YTD '24</c:v>
                </c:pt>
              </c:strCache>
            </c:strRef>
          </c:cat>
          <c:val>
            <c:numRef>
              <c:f>Sheet1!$C$2:$C$12</c:f>
              <c:numCache>
                <c:formatCode>#,##0.0%_);\(#,##0.0%\)</c:formatCode>
                <c:ptCount val="11"/>
                <c:pt idx="0">
                  <c:v>0.10299999999999999</c:v>
                </c:pt>
                <c:pt idx="1">
                  <c:v>0.13600000000000001</c:v>
                </c:pt>
                <c:pt idx="2">
                  <c:v>0.124</c:v>
                </c:pt>
                <c:pt idx="3">
                  <c:v>0.13200000000000001</c:v>
                </c:pt>
                <c:pt idx="4">
                  <c:v>0.21</c:v>
                </c:pt>
                <c:pt idx="5">
                  <c:v>9.6000000000000002E-2</c:v>
                </c:pt>
                <c:pt idx="6">
                  <c:v>5.8999999999999997E-2</c:v>
                </c:pt>
                <c:pt idx="7">
                  <c:v>0.23400000000000001</c:v>
                </c:pt>
                <c:pt idx="8">
                  <c:v>8.4000000000000005E-2</c:v>
                </c:pt>
                <c:pt idx="10">
                  <c:v>0.114</c:v>
                </c:pt>
              </c:numCache>
            </c:numRef>
          </c:val>
          <c:extLst>
            <c:ext xmlns:c16="http://schemas.microsoft.com/office/drawing/2014/chart" uri="{C3380CC4-5D6E-409C-BE32-E72D297353CC}">
              <c16:uniqueId val="{00000002-FEAA-4CA2-BAEB-C5BCA5EEF859}"/>
            </c:ext>
          </c:extLst>
        </c:ser>
        <c:ser>
          <c:idx val="2"/>
          <c:order val="2"/>
          <c:tx>
            <c:strRef>
              <c:f>Sheet1!$D$1</c:f>
              <c:strCache>
                <c:ptCount val="1"/>
                <c:pt idx="0">
                  <c:v>Dividends</c:v>
                </c:pt>
              </c:strCache>
            </c:strRef>
          </c:tx>
          <c:spPr>
            <a:solidFill>
              <a:srgbClr val="7F7F7F"/>
            </a:solidFill>
            <a:ln>
              <a:noFill/>
            </a:ln>
            <a:effectLst/>
          </c:spPr>
          <c:invertIfNegative val="0"/>
          <c:dLbls>
            <c:dLbl>
              <c:idx val="5"/>
              <c:tx>
                <c:rich>
                  <a:bodyPr/>
                  <a:lstStyle/>
                  <a:p>
                    <a:r>
                      <a:rPr lang="en-US" dirty="0"/>
                      <a:t>7.4%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EAA-4CA2-BAEB-C5BCA5EEF85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2016</c:v>
                </c:pt>
                <c:pt idx="1">
                  <c:v>2017</c:v>
                </c:pt>
                <c:pt idx="2">
                  <c:v>2018</c:v>
                </c:pt>
                <c:pt idx="3">
                  <c:v>2019</c:v>
                </c:pt>
                <c:pt idx="4">
                  <c:v>2020</c:v>
                </c:pt>
                <c:pt idx="5">
                  <c:v>2021</c:v>
                </c:pt>
                <c:pt idx="6">
                  <c:v>2022</c:v>
                </c:pt>
                <c:pt idx="7">
                  <c:v>2023</c:v>
                </c:pt>
                <c:pt idx="8">
                  <c:v>YTD '24</c:v>
                </c:pt>
                <c:pt idx="10">
                  <c:v>2016 - YTD '24</c:v>
                </c:pt>
              </c:strCache>
            </c:strRef>
          </c:cat>
          <c:val>
            <c:numRef>
              <c:f>Sheet1!$D$2:$D$12</c:f>
              <c:numCache>
                <c:formatCode>#,##0.0%_);\(#,##0.0%\)</c:formatCode>
                <c:ptCount val="11"/>
                <c:pt idx="0">
                  <c:v>0.05</c:v>
                </c:pt>
                <c:pt idx="1">
                  <c:v>7.4999999999999997E-2</c:v>
                </c:pt>
                <c:pt idx="2">
                  <c:v>5.2999999999999999E-2</c:v>
                </c:pt>
                <c:pt idx="3">
                  <c:v>4.9000000000000002E-2</c:v>
                </c:pt>
                <c:pt idx="4">
                  <c:v>7.6999999999999999E-2</c:v>
                </c:pt>
                <c:pt idx="5">
                  <c:v>7.3999999999999996E-2</c:v>
                </c:pt>
                <c:pt idx="6">
                  <c:v>3.3000000000000002E-2</c:v>
                </c:pt>
                <c:pt idx="7">
                  <c:v>9.7000000000000003E-2</c:v>
                </c:pt>
                <c:pt idx="8">
                  <c:v>4.5999999999999999E-2</c:v>
                </c:pt>
                <c:pt idx="10">
                  <c:v>5.6000000000000001E-2</c:v>
                </c:pt>
              </c:numCache>
            </c:numRef>
          </c:val>
          <c:extLst>
            <c:ext xmlns:c16="http://schemas.microsoft.com/office/drawing/2014/chart" uri="{C3380CC4-5D6E-409C-BE32-E72D297353CC}">
              <c16:uniqueId val="{00000004-FEAA-4CA2-BAEB-C5BCA5EEF859}"/>
            </c:ext>
          </c:extLst>
        </c:ser>
        <c:ser>
          <c:idx val="3"/>
          <c:order val="3"/>
          <c:tx>
            <c:strRef>
              <c:f>Sheet1!$E$1</c:f>
              <c:strCache>
                <c:ptCount val="1"/>
                <c:pt idx="0">
                  <c:v>Share Repurchases</c:v>
                </c:pt>
              </c:strCache>
            </c:strRef>
          </c:tx>
          <c:spPr>
            <a:solidFill>
              <a:srgbClr val="BFBFB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FEAA-4CA2-BAEB-C5BCA5EEF859}"/>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2016</c:v>
                </c:pt>
                <c:pt idx="1">
                  <c:v>2017</c:v>
                </c:pt>
                <c:pt idx="2">
                  <c:v>2018</c:v>
                </c:pt>
                <c:pt idx="3">
                  <c:v>2019</c:v>
                </c:pt>
                <c:pt idx="4">
                  <c:v>2020</c:v>
                </c:pt>
                <c:pt idx="5">
                  <c:v>2021</c:v>
                </c:pt>
                <c:pt idx="6">
                  <c:v>2022</c:v>
                </c:pt>
                <c:pt idx="7">
                  <c:v>2023</c:v>
                </c:pt>
                <c:pt idx="8">
                  <c:v>YTD '24</c:v>
                </c:pt>
                <c:pt idx="10">
                  <c:v>2016 - YTD '24</c:v>
                </c:pt>
              </c:strCache>
            </c:strRef>
          </c:cat>
          <c:val>
            <c:numRef>
              <c:f>Sheet1!$E$2:$E$12</c:f>
              <c:numCache>
                <c:formatCode>#,##0.0%_);\(#,##0.0%\)</c:formatCode>
                <c:ptCount val="11"/>
                <c:pt idx="0">
                  <c:v>0.24399999999999999</c:v>
                </c:pt>
                <c:pt idx="1">
                  <c:v>0.36699999999999999</c:v>
                </c:pt>
                <c:pt idx="2">
                  <c:v>0.61699999999999999</c:v>
                </c:pt>
                <c:pt idx="3">
                  <c:v>0</c:v>
                </c:pt>
                <c:pt idx="4">
                  <c:v>0.49299999999999999</c:v>
                </c:pt>
                <c:pt idx="5">
                  <c:v>0.51700000000000002</c:v>
                </c:pt>
                <c:pt idx="6">
                  <c:v>0.79</c:v>
                </c:pt>
                <c:pt idx="7">
                  <c:v>0.38100000000000001</c:v>
                </c:pt>
                <c:pt idx="8">
                  <c:v>0.59299999999999997</c:v>
                </c:pt>
                <c:pt idx="10">
                  <c:v>0.499</c:v>
                </c:pt>
              </c:numCache>
            </c:numRef>
          </c:val>
          <c:extLst>
            <c:ext xmlns:c16="http://schemas.microsoft.com/office/drawing/2014/chart" uri="{C3380CC4-5D6E-409C-BE32-E72D297353CC}">
              <c16:uniqueId val="{00000006-FEAA-4CA2-BAEB-C5BCA5EEF859}"/>
            </c:ext>
          </c:extLst>
        </c:ser>
        <c:dLbls>
          <c:showLegendKey val="0"/>
          <c:showVal val="0"/>
          <c:showCatName val="0"/>
          <c:showSerName val="0"/>
          <c:showPercent val="0"/>
          <c:showBubbleSize val="0"/>
        </c:dLbls>
        <c:gapWidth val="75"/>
        <c:overlap val="100"/>
        <c:axId val="1315734800"/>
        <c:axId val="1315734384"/>
      </c:barChart>
      <c:catAx>
        <c:axId val="131573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384"/>
        <c:crosses val="autoZero"/>
        <c:auto val="1"/>
        <c:lblAlgn val="ctr"/>
        <c:lblOffset val="100"/>
        <c:noMultiLvlLbl val="0"/>
      </c:catAx>
      <c:valAx>
        <c:axId val="1315734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8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35055-5019-26EA-B8AE-764B07EDAF5F}"/>
              </a:ext>
            </a:extLst>
          </p:cNvPr>
          <p:cNvSpPr>
            <a:spLocks noGrp="1"/>
          </p:cNvSpPr>
          <p:nvPr>
            <p:ph type="hdr" sz="quarter"/>
          </p:nvPr>
        </p:nvSpPr>
        <p:spPr>
          <a:xfrm>
            <a:off x="1" y="1"/>
            <a:ext cx="3170238" cy="481013"/>
          </a:xfrm>
          <a:prstGeom prst="rect">
            <a:avLst/>
          </a:prstGeom>
        </p:spPr>
        <p:txBody>
          <a:bodyPr vert="horz" lIns="91427" tIns="45714" rIns="91427" bIns="457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5C05070F-52CF-FB84-061C-F491D563ADC8}"/>
              </a:ext>
            </a:extLst>
          </p:cNvPr>
          <p:cNvSpPr>
            <a:spLocks noGrp="1"/>
          </p:cNvSpPr>
          <p:nvPr>
            <p:ph type="dt" sz="quarter" idx="1"/>
          </p:nvPr>
        </p:nvSpPr>
        <p:spPr>
          <a:xfrm>
            <a:off x="4143375" y="1"/>
            <a:ext cx="3170238" cy="481013"/>
          </a:xfrm>
          <a:prstGeom prst="rect">
            <a:avLst/>
          </a:prstGeom>
        </p:spPr>
        <p:txBody>
          <a:bodyPr vert="horz" lIns="91427" tIns="45714" rIns="91427" bIns="45714" rtlCol="0"/>
          <a:lstStyle>
            <a:lvl1pPr algn="r">
              <a:defRPr sz="1200"/>
            </a:lvl1pPr>
          </a:lstStyle>
          <a:p>
            <a:fld id="{9E38D770-85C2-41A8-BCE2-5250629CF151}" type="datetimeFigureOut">
              <a:rPr lang="en-US" smtClean="0"/>
              <a:t>10/30/2024</a:t>
            </a:fld>
            <a:endParaRPr lang="en-US" dirty="0"/>
          </a:p>
        </p:txBody>
      </p:sp>
      <p:sp>
        <p:nvSpPr>
          <p:cNvPr id="4" name="Footer Placeholder 3">
            <a:extLst>
              <a:ext uri="{FF2B5EF4-FFF2-40B4-BE49-F238E27FC236}">
                <a16:creationId xmlns:a16="http://schemas.microsoft.com/office/drawing/2014/main" id="{EB4A01B1-59E0-FEAC-6022-B707F3B0C742}"/>
              </a:ext>
            </a:extLst>
          </p:cNvPr>
          <p:cNvSpPr>
            <a:spLocks noGrp="1"/>
          </p:cNvSpPr>
          <p:nvPr>
            <p:ph type="ftr" sz="quarter" idx="2"/>
          </p:nvPr>
        </p:nvSpPr>
        <p:spPr>
          <a:xfrm>
            <a:off x="1" y="9120188"/>
            <a:ext cx="3170238" cy="481012"/>
          </a:xfrm>
          <a:prstGeom prst="rect">
            <a:avLst/>
          </a:prstGeom>
        </p:spPr>
        <p:txBody>
          <a:bodyPr vert="horz" lIns="91427" tIns="45714" rIns="91427" bIns="457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B5AD9C-C63B-D735-7292-D7713A233594}"/>
              </a:ext>
            </a:extLst>
          </p:cNvPr>
          <p:cNvSpPr>
            <a:spLocks noGrp="1"/>
          </p:cNvSpPr>
          <p:nvPr>
            <p:ph type="sldNum" sz="quarter" idx="3"/>
          </p:nvPr>
        </p:nvSpPr>
        <p:spPr>
          <a:xfrm>
            <a:off x="4143375" y="9120188"/>
            <a:ext cx="3170238" cy="481012"/>
          </a:xfrm>
          <a:prstGeom prst="rect">
            <a:avLst/>
          </a:prstGeom>
        </p:spPr>
        <p:txBody>
          <a:bodyPr vert="horz" lIns="91427" tIns="45714" rIns="91427" bIns="45714" rtlCol="0" anchor="b"/>
          <a:lstStyle>
            <a:lvl1pPr algn="r">
              <a:defRPr sz="1200"/>
            </a:lvl1pPr>
          </a:lstStyle>
          <a:p>
            <a:fld id="{8391D9B8-4580-47DD-8515-68EAE9073F5B}" type="slidenum">
              <a:rPr lang="en-US" smtClean="0"/>
              <a:t>‹#›</a:t>
            </a:fld>
            <a:endParaRPr lang="en-US" dirty="0"/>
          </a:p>
        </p:txBody>
      </p:sp>
    </p:spTree>
    <p:extLst>
      <p:ext uri="{BB962C8B-B14F-4D97-AF65-F5344CB8AC3E}">
        <p14:creationId xmlns:p14="http://schemas.microsoft.com/office/powerpoint/2010/main" val="153083112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2028"/>
          </a:xfrm>
          <a:prstGeom prst="rect">
            <a:avLst/>
          </a:prstGeom>
        </p:spPr>
        <p:txBody>
          <a:bodyPr vert="horz" lIns="94837" tIns="47418" rIns="94837" bIns="47418" rtlCol="0"/>
          <a:lstStyle>
            <a:lvl1pPr algn="l">
              <a:defRPr sz="1200"/>
            </a:lvl1pPr>
          </a:lstStyle>
          <a:p>
            <a:endParaRPr lang="en-US" dirty="0"/>
          </a:p>
        </p:txBody>
      </p:sp>
      <p:sp>
        <p:nvSpPr>
          <p:cNvPr id="3" name="Date Placeholder 2"/>
          <p:cNvSpPr>
            <a:spLocks noGrp="1"/>
          </p:cNvSpPr>
          <p:nvPr>
            <p:ph type="dt" idx="1"/>
          </p:nvPr>
        </p:nvSpPr>
        <p:spPr>
          <a:xfrm>
            <a:off x="4142963" y="0"/>
            <a:ext cx="3170583" cy="482028"/>
          </a:xfrm>
          <a:prstGeom prst="rect">
            <a:avLst/>
          </a:prstGeom>
        </p:spPr>
        <p:txBody>
          <a:bodyPr vert="horz" lIns="94837" tIns="47418" rIns="94837" bIns="47418" rtlCol="0"/>
          <a:lstStyle>
            <a:lvl1pPr algn="r">
              <a:defRPr sz="1200"/>
            </a:lvl1pPr>
          </a:lstStyle>
          <a:p>
            <a:fld id="{1147ADEA-8D0C-4241-B750-3D068BCEC047}" type="datetimeFigureOut">
              <a:rPr lang="en-US" smtClean="0"/>
              <a:t>10/30/2024</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4837" tIns="47418" rIns="94837" bIns="47418" rtlCol="0" anchor="ctr"/>
          <a:lstStyle/>
          <a:p>
            <a:endParaRPr lang="en-US" dirty="0"/>
          </a:p>
        </p:txBody>
      </p:sp>
      <p:sp>
        <p:nvSpPr>
          <p:cNvPr id="5" name="Notes Placeholder 4"/>
          <p:cNvSpPr>
            <a:spLocks noGrp="1"/>
          </p:cNvSpPr>
          <p:nvPr>
            <p:ph type="body" sz="quarter" idx="3"/>
          </p:nvPr>
        </p:nvSpPr>
        <p:spPr>
          <a:xfrm>
            <a:off x="732184" y="4620252"/>
            <a:ext cx="5850835" cy="3780799"/>
          </a:xfrm>
          <a:prstGeom prst="rect">
            <a:avLst/>
          </a:prstGeom>
        </p:spPr>
        <p:txBody>
          <a:bodyPr vert="horz" lIns="94837" tIns="47418" rIns="94837" bIns="474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174"/>
            <a:ext cx="3170583" cy="482028"/>
          </a:xfrm>
          <a:prstGeom prst="rect">
            <a:avLst/>
          </a:prstGeom>
        </p:spPr>
        <p:txBody>
          <a:bodyPr vert="horz" lIns="94837" tIns="47418" rIns="94837" bIns="474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2963" y="9119174"/>
            <a:ext cx="3170583" cy="482028"/>
          </a:xfrm>
          <a:prstGeom prst="rect">
            <a:avLst/>
          </a:prstGeom>
        </p:spPr>
        <p:txBody>
          <a:bodyPr vert="horz" lIns="94837" tIns="47418" rIns="94837" bIns="47418" rtlCol="0" anchor="b"/>
          <a:lstStyle>
            <a:lvl1pPr algn="r">
              <a:defRPr sz="1200"/>
            </a:lvl1pPr>
          </a:lstStyle>
          <a:p>
            <a:fld id="{2C016BA0-3420-4D41-AD9A-BE91738ACEBA}" type="slidenum">
              <a:rPr lang="en-US" smtClean="0"/>
              <a:t>‹#›</a:t>
            </a:fld>
            <a:endParaRPr lang="en-US" dirty="0"/>
          </a:p>
        </p:txBody>
      </p:sp>
    </p:spTree>
    <p:extLst>
      <p:ext uri="{BB962C8B-B14F-4D97-AF65-F5344CB8AC3E}">
        <p14:creationId xmlns:p14="http://schemas.microsoft.com/office/powerpoint/2010/main" val="23860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133">
              <a:defRPr/>
            </a:pPr>
            <a:fld id="{2C016BA0-3420-4D41-AD9A-BE91738ACEBA}" type="slidenum">
              <a:rPr lang="en-US">
                <a:solidFill>
                  <a:prstClr val="black"/>
                </a:solidFill>
                <a:latin typeface="Calibri" panose="020F0502020204030204"/>
              </a:rPr>
              <a:pPr defTabSz="457133">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2562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7133">
              <a:defRPr/>
            </a:pPr>
            <a:fld id="{2C016BA0-3420-4D41-AD9A-BE91738ACEBA}" type="slidenum">
              <a:rPr lang="en-US">
                <a:solidFill>
                  <a:prstClr val="black"/>
                </a:solidFill>
                <a:latin typeface="Calibri" panose="020F0502020204030204"/>
              </a:rPr>
              <a:pPr defTabSz="457133">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6910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184">
              <a:defRPr/>
            </a:pPr>
            <a:fld id="{2C016BA0-3420-4D41-AD9A-BE91738ACEBA}" type="slidenum">
              <a:rPr lang="en-US">
                <a:solidFill>
                  <a:prstClr val="black"/>
                </a:solidFill>
                <a:latin typeface="Calibri" panose="020F0502020204030204"/>
              </a:rPr>
              <a:pPr defTabSz="474184">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2452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12</a:t>
            </a:fld>
            <a:endParaRPr lang="en-US" dirty="0"/>
          </a:p>
        </p:txBody>
      </p:sp>
    </p:spTree>
    <p:extLst>
      <p:ext uri="{BB962C8B-B14F-4D97-AF65-F5344CB8AC3E}">
        <p14:creationId xmlns:p14="http://schemas.microsoft.com/office/powerpoint/2010/main" val="1908472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894768">
              <a:defRPr sz="2300">
                <a:solidFill>
                  <a:schemeClr val="tx1"/>
                </a:solidFill>
                <a:latin typeface="Times" pitchFamily="18" charset="0"/>
              </a:defRPr>
            </a:lvl1pPr>
            <a:lvl2pPr marL="715815" indent="-275313" defTabSz="894768">
              <a:defRPr sz="2300">
                <a:solidFill>
                  <a:schemeClr val="tx1"/>
                </a:solidFill>
                <a:latin typeface="Times" pitchFamily="18" charset="0"/>
              </a:defRPr>
            </a:lvl2pPr>
            <a:lvl3pPr marL="1101253" indent="-220251" defTabSz="894768">
              <a:defRPr sz="2300">
                <a:solidFill>
                  <a:schemeClr val="tx1"/>
                </a:solidFill>
                <a:latin typeface="Times" pitchFamily="18" charset="0"/>
              </a:defRPr>
            </a:lvl3pPr>
            <a:lvl4pPr marL="1541755" indent="-220251" defTabSz="894768">
              <a:defRPr sz="2300">
                <a:solidFill>
                  <a:schemeClr val="tx1"/>
                </a:solidFill>
                <a:latin typeface="Times" pitchFamily="18" charset="0"/>
              </a:defRPr>
            </a:lvl4pPr>
            <a:lvl5pPr marL="1982256" indent="-220251" defTabSz="894768">
              <a:defRPr sz="2300">
                <a:solidFill>
                  <a:schemeClr val="tx1"/>
                </a:solidFill>
                <a:latin typeface="Times" pitchFamily="18" charset="0"/>
              </a:defRPr>
            </a:lvl5pPr>
            <a:lvl6pPr marL="2422758" indent="-220251" defTabSz="894768" eaLnBrk="0" fontAlgn="base" hangingPunct="0">
              <a:spcBef>
                <a:spcPct val="0"/>
              </a:spcBef>
              <a:spcAft>
                <a:spcPct val="0"/>
              </a:spcAft>
              <a:defRPr sz="2300">
                <a:solidFill>
                  <a:schemeClr val="tx1"/>
                </a:solidFill>
                <a:latin typeface="Times" pitchFamily="18" charset="0"/>
              </a:defRPr>
            </a:lvl6pPr>
            <a:lvl7pPr marL="2863258" indent="-220251" defTabSz="894768" eaLnBrk="0" fontAlgn="base" hangingPunct="0">
              <a:spcBef>
                <a:spcPct val="0"/>
              </a:spcBef>
              <a:spcAft>
                <a:spcPct val="0"/>
              </a:spcAft>
              <a:defRPr sz="2300">
                <a:solidFill>
                  <a:schemeClr val="tx1"/>
                </a:solidFill>
                <a:latin typeface="Times" pitchFamily="18" charset="0"/>
              </a:defRPr>
            </a:lvl7pPr>
            <a:lvl8pPr marL="3303760" indent="-220251" defTabSz="894768" eaLnBrk="0" fontAlgn="base" hangingPunct="0">
              <a:spcBef>
                <a:spcPct val="0"/>
              </a:spcBef>
              <a:spcAft>
                <a:spcPct val="0"/>
              </a:spcAft>
              <a:defRPr sz="2300">
                <a:solidFill>
                  <a:schemeClr val="tx1"/>
                </a:solidFill>
                <a:latin typeface="Times" pitchFamily="18" charset="0"/>
              </a:defRPr>
            </a:lvl8pPr>
            <a:lvl9pPr marL="3744262" indent="-220251" defTabSz="894768" eaLnBrk="0" fontAlgn="base" hangingPunct="0">
              <a:spcBef>
                <a:spcPct val="0"/>
              </a:spcBef>
              <a:spcAft>
                <a:spcPct val="0"/>
              </a:spcAft>
              <a:defRPr sz="2300">
                <a:solidFill>
                  <a:schemeClr val="tx1"/>
                </a:solidFill>
                <a:latin typeface="Times" pitchFamily="18" charset="0"/>
              </a:defRPr>
            </a:lvl9pPr>
          </a:lstStyle>
          <a:p>
            <a:fld id="{3A8F65E6-89FA-410C-ABF5-095802C3C456}" type="slidenum">
              <a:rPr lang="en-US" altLang="en-US" sz="1200"/>
              <a:pPr/>
              <a:t>13</a:t>
            </a:fld>
            <a:endParaRPr lang="en-US" altLang="en-US" sz="1200" dirty="0"/>
          </a:p>
        </p:txBody>
      </p:sp>
      <p:sp>
        <p:nvSpPr>
          <p:cNvPr id="21507" name="Rectangle 2050"/>
          <p:cNvSpPr>
            <a:spLocks noGrp="1" noRot="1" noChangeAspect="1" noChangeArrowheads="1" noTextEdit="1"/>
          </p:cNvSpPr>
          <p:nvPr>
            <p:ph type="sldImg"/>
          </p:nvPr>
        </p:nvSpPr>
        <p:spPr>
          <a:ln/>
        </p:spPr>
      </p:sp>
      <p:sp>
        <p:nvSpPr>
          <p:cNvPr id="2" name="Notes Placeholder 1">
            <a:extLst>
              <a:ext uri="{FF2B5EF4-FFF2-40B4-BE49-F238E27FC236}">
                <a16:creationId xmlns:a16="http://schemas.microsoft.com/office/drawing/2014/main" id="{DE25004C-2ADF-FA56-1F67-A0F0D4EE628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66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14</a:t>
            </a:fld>
            <a:endParaRPr lang="en-US" dirty="0"/>
          </a:p>
        </p:txBody>
      </p:sp>
    </p:spTree>
    <p:extLst>
      <p:ext uri="{BB962C8B-B14F-4D97-AF65-F5344CB8AC3E}">
        <p14:creationId xmlns:p14="http://schemas.microsoft.com/office/powerpoint/2010/main" val="149460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184">
              <a:defRPr/>
            </a:pPr>
            <a:fld id="{2C016BA0-3420-4D41-AD9A-BE91738ACEBA}" type="slidenum">
              <a:rPr lang="en-US">
                <a:solidFill>
                  <a:prstClr val="black"/>
                </a:solidFill>
                <a:latin typeface="Calibri" panose="020F0502020204030204"/>
              </a:rPr>
              <a:pPr defTabSz="47418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13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3</a:t>
            </a:fld>
            <a:endParaRPr lang="en-US" dirty="0"/>
          </a:p>
        </p:txBody>
      </p:sp>
    </p:spTree>
    <p:extLst>
      <p:ext uri="{BB962C8B-B14F-4D97-AF65-F5344CB8AC3E}">
        <p14:creationId xmlns:p14="http://schemas.microsoft.com/office/powerpoint/2010/main" val="5039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4</a:t>
            </a:fld>
            <a:endParaRPr lang="en-US" dirty="0"/>
          </a:p>
        </p:txBody>
      </p:sp>
    </p:spTree>
    <p:extLst>
      <p:ext uri="{BB962C8B-B14F-4D97-AF65-F5344CB8AC3E}">
        <p14:creationId xmlns:p14="http://schemas.microsoft.com/office/powerpoint/2010/main" val="329939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5</a:t>
            </a:fld>
            <a:endParaRPr lang="en-US" dirty="0"/>
          </a:p>
        </p:txBody>
      </p:sp>
    </p:spTree>
    <p:extLst>
      <p:ext uri="{BB962C8B-B14F-4D97-AF65-F5344CB8AC3E}">
        <p14:creationId xmlns:p14="http://schemas.microsoft.com/office/powerpoint/2010/main" val="377340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184">
              <a:defRPr/>
            </a:pPr>
            <a:fld id="{2C016BA0-3420-4D41-AD9A-BE91738ACEBA}" type="slidenum">
              <a:rPr lang="en-US">
                <a:solidFill>
                  <a:prstClr val="black"/>
                </a:solidFill>
                <a:latin typeface="Calibri" panose="020F0502020204030204"/>
              </a:rPr>
              <a:pPr defTabSz="47418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2579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9EA7-A8A5-FD0B-F862-700CB602B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648A1-0681-C51E-19B8-82DAC02B48CA}"/>
              </a:ext>
            </a:extLst>
          </p:cNvPr>
          <p:cNvSpPr>
            <a:spLocks noGrp="1" noRot="1" noChangeAspect="1"/>
          </p:cNvSpPr>
          <p:nvPr>
            <p:ph type="sldImg"/>
          </p:nvPr>
        </p:nvSpPr>
        <p:spPr>
          <a:xfrm>
            <a:off x="1497013" y="1200150"/>
            <a:ext cx="4321175" cy="3240088"/>
          </a:xfrm>
        </p:spPr>
      </p:sp>
      <p:sp>
        <p:nvSpPr>
          <p:cNvPr id="3" name="Notes Placeholder 2">
            <a:extLst>
              <a:ext uri="{FF2B5EF4-FFF2-40B4-BE49-F238E27FC236}">
                <a16:creationId xmlns:a16="http://schemas.microsoft.com/office/drawing/2014/main" id="{74D347BE-2B69-0D63-F10D-089E3E7B9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E3BA50-B7B8-9B67-C54E-21DF03370DF1}"/>
              </a:ext>
            </a:extLst>
          </p:cNvPr>
          <p:cNvSpPr>
            <a:spLocks noGrp="1"/>
          </p:cNvSpPr>
          <p:nvPr>
            <p:ph type="sldNum" sz="quarter" idx="5"/>
          </p:nvPr>
        </p:nvSpPr>
        <p:spPr/>
        <p:txBody>
          <a:bodyPr/>
          <a:lstStyle/>
          <a:p>
            <a:fld id="{2C016BA0-3420-4D41-AD9A-BE91738ACEBA}" type="slidenum">
              <a:rPr lang="en-US" smtClean="0"/>
              <a:t>7</a:t>
            </a:fld>
            <a:endParaRPr lang="en-US" dirty="0"/>
          </a:p>
        </p:txBody>
      </p:sp>
    </p:spTree>
    <p:extLst>
      <p:ext uri="{BB962C8B-B14F-4D97-AF65-F5344CB8AC3E}">
        <p14:creationId xmlns:p14="http://schemas.microsoft.com/office/powerpoint/2010/main" val="376977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A9EA7-A8A5-FD0B-F862-700CB602B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648A1-0681-C51E-19B8-82DAC02B48CA}"/>
              </a:ext>
            </a:extLst>
          </p:cNvPr>
          <p:cNvSpPr>
            <a:spLocks noGrp="1" noRot="1" noChangeAspect="1"/>
          </p:cNvSpPr>
          <p:nvPr>
            <p:ph type="sldImg"/>
          </p:nvPr>
        </p:nvSpPr>
        <p:spPr>
          <a:xfrm>
            <a:off x="1497013" y="1200150"/>
            <a:ext cx="4321175" cy="3240088"/>
          </a:xfrm>
        </p:spPr>
      </p:sp>
      <p:sp>
        <p:nvSpPr>
          <p:cNvPr id="3" name="Notes Placeholder 2">
            <a:extLst>
              <a:ext uri="{FF2B5EF4-FFF2-40B4-BE49-F238E27FC236}">
                <a16:creationId xmlns:a16="http://schemas.microsoft.com/office/drawing/2014/main" id="{74D347BE-2B69-0D63-F10D-089E3E7B9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E3BA50-B7B8-9B67-C54E-21DF03370DF1}"/>
              </a:ext>
            </a:extLst>
          </p:cNvPr>
          <p:cNvSpPr>
            <a:spLocks noGrp="1"/>
          </p:cNvSpPr>
          <p:nvPr>
            <p:ph type="sldNum" sz="quarter" idx="5"/>
          </p:nvPr>
        </p:nvSpPr>
        <p:spPr/>
        <p:txBody>
          <a:bodyPr/>
          <a:lstStyle/>
          <a:p>
            <a:fld id="{2C016BA0-3420-4D41-AD9A-BE91738ACEBA}" type="slidenum">
              <a:rPr lang="en-US" smtClean="0"/>
              <a:t>8</a:t>
            </a:fld>
            <a:endParaRPr lang="en-US" dirty="0"/>
          </a:p>
        </p:txBody>
      </p:sp>
    </p:spTree>
    <p:extLst>
      <p:ext uri="{BB962C8B-B14F-4D97-AF65-F5344CB8AC3E}">
        <p14:creationId xmlns:p14="http://schemas.microsoft.com/office/powerpoint/2010/main" val="1837009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9</a:t>
            </a:fld>
            <a:endParaRPr lang="en-US" dirty="0"/>
          </a:p>
        </p:txBody>
      </p:sp>
    </p:spTree>
    <p:extLst>
      <p:ext uri="{BB962C8B-B14F-4D97-AF65-F5344CB8AC3E}">
        <p14:creationId xmlns:p14="http://schemas.microsoft.com/office/powerpoint/2010/main" val="64419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606096262"/>
      </p:ext>
    </p:extLst>
  </p:cSld>
  <p:clrMapOvr>
    <a:masterClrMapping/>
  </p:clrMapOvr>
  <p:transition>
    <p:zoom/>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1" name="Picture 20" descr="A large factory with many pipes&#10;&#10;Description automatically generated with medium confidence">
            <a:extLst>
              <a:ext uri="{FF2B5EF4-FFF2-40B4-BE49-F238E27FC236}">
                <a16:creationId xmlns:a16="http://schemas.microsoft.com/office/drawing/2014/main" id="{EFD9D943-B73F-B7DF-A5FC-50C54F12B9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76" r="17072"/>
          <a:stretch/>
        </p:blipFill>
        <p:spPr>
          <a:xfrm rot="5400000">
            <a:off x="1949768" y="-324286"/>
            <a:ext cx="5247274" cy="9141190"/>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48406" y="5235328"/>
            <a:ext cx="2645182" cy="1083116"/>
          </a:xfrm>
          <a:prstGeom prst="rect">
            <a:avLst/>
          </a:prstGeom>
          <a:effectLst>
            <a:glow rad="1905000">
              <a:schemeClr val="tx1">
                <a:alpha val="34000"/>
              </a:schemeClr>
            </a:glow>
            <a:softEdge rad="0"/>
          </a:effectLst>
        </p:spPr>
      </p:pic>
    </p:spTree>
    <p:extLst>
      <p:ext uri="{BB962C8B-B14F-4D97-AF65-F5344CB8AC3E}">
        <p14:creationId xmlns:p14="http://schemas.microsoft.com/office/powerpoint/2010/main" val="1878325324"/>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4" name="Picture 13" descr="A solar panels on a roof&#10;&#10;Description automatically generated">
            <a:extLst>
              <a:ext uri="{FF2B5EF4-FFF2-40B4-BE49-F238E27FC236}">
                <a16:creationId xmlns:a16="http://schemas.microsoft.com/office/drawing/2014/main" id="{A3D42F76-4FB1-587B-9E95-70116234FE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135" b="17826"/>
          <a:stretch/>
        </p:blipFill>
        <p:spPr>
          <a:xfrm>
            <a:off x="0" y="1610721"/>
            <a:ext cx="9144000" cy="5247280"/>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16673032"/>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2938389679"/>
      </p:ext>
    </p:extLst>
  </p:cSld>
  <p:clrMapOvr>
    <a:masterClrMapping/>
  </p:clrMapOvr>
  <p:transition>
    <p:zoom/>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D5E87-F181-4693-8CB3-992FA82E137E}"/>
              </a:ext>
            </a:extLst>
          </p:cNvPr>
          <p:cNvGrpSpPr/>
          <p:nvPr userDrawn="1"/>
        </p:nvGrpSpPr>
        <p:grpSpPr>
          <a:xfrm>
            <a:off x="1" y="1"/>
            <a:ext cx="9212093" cy="6955276"/>
            <a:chOff x="1" y="1"/>
            <a:chExt cx="9135767" cy="6857998"/>
          </a:xfrm>
        </p:grpSpPr>
        <p:pic>
          <p:nvPicPr>
            <p:cNvPr id="8" name="Picture 7">
              <a:extLst>
                <a:ext uri="{FF2B5EF4-FFF2-40B4-BE49-F238E27FC236}">
                  <a16:creationId xmlns:a16="http://schemas.microsoft.com/office/drawing/2014/main" id="{360F0523-71EA-4AC0-A588-77FD59EA3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35766" cy="5116944"/>
            </a:xfrm>
            <a:prstGeom prst="rect">
              <a:avLst/>
            </a:prstGeom>
          </p:spPr>
        </p:pic>
        <p:pic>
          <p:nvPicPr>
            <p:cNvPr id="3" name="Picture 2">
              <a:extLst>
                <a:ext uri="{FF2B5EF4-FFF2-40B4-BE49-F238E27FC236}">
                  <a16:creationId xmlns:a16="http://schemas.microsoft.com/office/drawing/2014/main" id="{12733545-4F40-4ECF-B8BC-5E0659555B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93" r="31285"/>
            <a:stretch/>
          </p:blipFill>
          <p:spPr>
            <a:xfrm>
              <a:off x="1" y="1071418"/>
              <a:ext cx="9135766" cy="5786581"/>
            </a:xfrm>
            <a:prstGeom prst="rect">
              <a:avLst/>
            </a:prstGeom>
          </p:spPr>
        </p:pic>
      </p:grpSp>
    </p:spTree>
    <p:extLst>
      <p:ext uri="{BB962C8B-B14F-4D97-AF65-F5344CB8AC3E}">
        <p14:creationId xmlns:p14="http://schemas.microsoft.com/office/powerpoint/2010/main" val="4267897762"/>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693265388"/>
      </p:ext>
    </p:extLst>
  </p:cSld>
  <p:clrMapOvr>
    <a:masterClrMapping/>
  </p:clrMapOvr>
  <p:transition>
    <p:zoom/>
  </p:transition>
  <p:extLst>
    <p:ext uri="{DCECCB84-F9BA-43D5-87BE-67443E8EF086}">
      <p15:sldGuideLst xmlns:p15="http://schemas.microsoft.com/office/powerpoint/2012/main">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4281731704"/>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152672580"/>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A picture containing sky, outdoor, dock&#10;&#10;Description automatically generated">
            <a:extLst>
              <a:ext uri="{FF2B5EF4-FFF2-40B4-BE49-F238E27FC236}">
                <a16:creationId xmlns:a16="http://schemas.microsoft.com/office/drawing/2014/main" id="{239757FE-3D87-4A38-9515-75F189188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32" t="35076" b="9458"/>
          <a:stretch/>
        </p:blipFill>
        <p:spPr>
          <a:xfrm>
            <a:off x="0" y="1621890"/>
            <a:ext cx="9144000" cy="524481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4992148"/>
            <a:ext cx="2645182" cy="1083116"/>
          </a:xfrm>
          <a:prstGeom prst="rect">
            <a:avLst/>
          </a:prstGeom>
        </p:spPr>
      </p:pic>
    </p:spTree>
    <p:extLst>
      <p:ext uri="{BB962C8B-B14F-4D97-AF65-F5344CB8AC3E}">
        <p14:creationId xmlns:p14="http://schemas.microsoft.com/office/powerpoint/2010/main" val="1740640814"/>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500643397"/>
      </p:ext>
    </p:extLst>
  </p:cSld>
  <p:clrMapOvr>
    <a:masterClrMapping/>
  </p:clrMapOvr>
  <p:transition>
    <p:zoom/>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D5E87-F181-4693-8CB3-992FA82E137E}"/>
              </a:ext>
            </a:extLst>
          </p:cNvPr>
          <p:cNvGrpSpPr/>
          <p:nvPr userDrawn="1"/>
        </p:nvGrpSpPr>
        <p:grpSpPr>
          <a:xfrm>
            <a:off x="1" y="1"/>
            <a:ext cx="9212093" cy="6955276"/>
            <a:chOff x="1" y="1"/>
            <a:chExt cx="9135767" cy="6857998"/>
          </a:xfrm>
        </p:grpSpPr>
        <p:pic>
          <p:nvPicPr>
            <p:cNvPr id="8" name="Picture 7">
              <a:extLst>
                <a:ext uri="{FF2B5EF4-FFF2-40B4-BE49-F238E27FC236}">
                  <a16:creationId xmlns:a16="http://schemas.microsoft.com/office/drawing/2014/main" id="{360F0523-71EA-4AC0-A588-77FD59EA3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35766" cy="5116944"/>
            </a:xfrm>
            <a:prstGeom prst="rect">
              <a:avLst/>
            </a:prstGeom>
          </p:spPr>
        </p:pic>
        <p:pic>
          <p:nvPicPr>
            <p:cNvPr id="3" name="Picture 2">
              <a:extLst>
                <a:ext uri="{FF2B5EF4-FFF2-40B4-BE49-F238E27FC236}">
                  <a16:creationId xmlns:a16="http://schemas.microsoft.com/office/drawing/2014/main" id="{12733545-4F40-4ECF-B8BC-5E0659555B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93" r="31285"/>
            <a:stretch/>
          </p:blipFill>
          <p:spPr>
            <a:xfrm>
              <a:off x="1" y="1071418"/>
              <a:ext cx="9135766" cy="5786581"/>
            </a:xfrm>
            <a:prstGeom prst="rect">
              <a:avLst/>
            </a:prstGeom>
          </p:spPr>
        </p:pic>
      </p:grpSp>
    </p:spTree>
    <p:extLst>
      <p:ext uri="{BB962C8B-B14F-4D97-AF65-F5344CB8AC3E}">
        <p14:creationId xmlns:p14="http://schemas.microsoft.com/office/powerpoint/2010/main" val="1704480960"/>
      </p:ext>
    </p:extLst>
  </p:cSld>
  <p:clrMapOvr>
    <a:masterClrMapping/>
  </p:clrMapOvr>
  <p:transition>
    <p:zoom/>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3521142881"/>
      </p:ext>
    </p:extLst>
  </p:cSld>
  <p:clrMapOvr>
    <a:masterClrMapping/>
  </p:clrMapOvr>
  <p:transition>
    <p:zoom/>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124130"/>
      </p:ext>
    </p:extLst>
  </p:cSld>
  <p:clrMapOvr>
    <a:masterClrMapping/>
  </p:clrMapOvr>
  <p:transition>
    <p:zoom/>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952697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345637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46122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id="{90E8187F-60D1-0259-3C3E-230E25971878}"/>
              </a:ext>
            </a:extLst>
          </p:cNvPr>
          <p:cNvSpPr txBox="1"/>
          <p:nvPr userDrawn="1"/>
        </p:nvSpPr>
        <p:spPr>
          <a:xfrm>
            <a:off x="10144125" y="2471738"/>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C5CBF71-8A96-A478-09F4-273576078B58}"/>
              </a:ext>
            </a:extLst>
          </p:cNvPr>
          <p:cNvSpPr txBox="1"/>
          <p:nvPr userDrawn="1"/>
        </p:nvSpPr>
        <p:spPr>
          <a:xfrm>
            <a:off x="-1500027" y="245552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5441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419890452"/>
      </p:ext>
    </p:extLst>
  </p:cSld>
  <p:clrMapOvr>
    <a:masterClrMapping/>
  </p:clrMapOvr>
  <p:transition>
    <p:zoom/>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509099976"/>
      </p:ext>
    </p:extLst>
  </p:cSld>
  <p:clrMapOvr>
    <a:masterClrMapping/>
  </p:clrMapOvr>
  <p:transition>
    <p:zoom/>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806148183"/>
      </p:ext>
    </p:extLst>
  </p:cSld>
  <p:clrMapOvr>
    <a:masterClrMapping/>
  </p:clrMapOvr>
  <p:transition>
    <p:zoom/>
  </p:transition>
  <p:extLst>
    <p:ext uri="{DCECCB84-F9BA-43D5-87BE-67443E8EF086}">
      <p15:sldGuideLst xmlns:p15="http://schemas.microsoft.com/office/powerpoint/2012/main">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lvl1pPr>
              <a:defRPr cap="all" baseline="0"/>
            </a:lvl1pPr>
          </a:lstStyle>
          <a:p>
            <a:r>
              <a:rPr lang="en-US" dirty="0"/>
              <a:t>Click to edit master title style</a:t>
            </a:r>
          </a:p>
        </p:txBody>
      </p:sp>
    </p:spTree>
    <p:extLst>
      <p:ext uri="{BB962C8B-B14F-4D97-AF65-F5344CB8AC3E}">
        <p14:creationId xmlns:p14="http://schemas.microsoft.com/office/powerpoint/2010/main" val="4049223888"/>
      </p:ext>
    </p:extLst>
  </p:cSld>
  <p:clrMapOvr>
    <a:masterClrMapping/>
  </p:clrMapOvr>
  <p:transition>
    <p:zoom/>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A picture containing sky, outdoor, dock&#10;&#10;Description automatically generated">
            <a:extLst>
              <a:ext uri="{FF2B5EF4-FFF2-40B4-BE49-F238E27FC236}">
                <a16:creationId xmlns:a16="http://schemas.microsoft.com/office/drawing/2014/main" id="{239757FE-3D87-4A38-9515-75F189188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32" t="35076" b="9458"/>
          <a:stretch/>
        </p:blipFill>
        <p:spPr>
          <a:xfrm>
            <a:off x="0" y="1621890"/>
            <a:ext cx="9144000" cy="524481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4992148"/>
            <a:ext cx="2645182" cy="1083116"/>
          </a:xfrm>
          <a:prstGeom prst="rect">
            <a:avLst/>
          </a:prstGeom>
        </p:spPr>
      </p:pic>
    </p:spTree>
    <p:extLst>
      <p:ext uri="{BB962C8B-B14F-4D97-AF65-F5344CB8AC3E}">
        <p14:creationId xmlns:p14="http://schemas.microsoft.com/office/powerpoint/2010/main" val="2881596570"/>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 name="Picture 2" descr="A group of workers installing solar panels on a roof&#10;&#10;Description automatically generated">
            <a:extLst>
              <a:ext uri="{FF2B5EF4-FFF2-40B4-BE49-F238E27FC236}">
                <a16:creationId xmlns:a16="http://schemas.microsoft.com/office/drawing/2014/main" id="{33ADE4C1-134E-0034-E814-D4E0558FAF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305" b="5182"/>
          <a:stretch/>
        </p:blipFill>
        <p:spPr>
          <a:xfrm>
            <a:off x="0" y="1610721"/>
            <a:ext cx="9144000" cy="524727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5774879"/>
            <a:ext cx="2645182" cy="1083116"/>
          </a:xfrm>
          <a:prstGeom prst="rect">
            <a:avLst/>
          </a:prstGeom>
          <a:effectLst>
            <a:glow rad="1030407">
              <a:schemeClr val="tx1">
                <a:alpha val="5692"/>
              </a:schemeClr>
            </a:glow>
          </a:effectLst>
        </p:spPr>
      </p:pic>
      <p:sp>
        <p:nvSpPr>
          <p:cNvPr id="2" name="TextBox 1">
            <a:extLst>
              <a:ext uri="{FF2B5EF4-FFF2-40B4-BE49-F238E27FC236}">
                <a16:creationId xmlns:a16="http://schemas.microsoft.com/office/drawing/2014/main" id="{7FD39AC8-A355-918B-65BA-439C8EFB0E80}"/>
              </a:ext>
            </a:extLst>
          </p:cNvPr>
          <p:cNvSpPr txBox="1"/>
          <p:nvPr userDrawn="1"/>
        </p:nvSpPr>
        <p:spPr>
          <a:xfrm>
            <a:off x="9534418" y="4417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29560728"/>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erson welding a large pipe&#10;&#10;Description automatically generated">
            <a:extLst>
              <a:ext uri="{FF2B5EF4-FFF2-40B4-BE49-F238E27FC236}">
                <a16:creationId xmlns:a16="http://schemas.microsoft.com/office/drawing/2014/main" id="{6A601908-E5F6-1AA9-7396-18FFBD85DC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243" b="42717"/>
          <a:stretch/>
        </p:blipFill>
        <p:spPr>
          <a:xfrm>
            <a:off x="0" y="1610721"/>
            <a:ext cx="9144000" cy="5247280"/>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3012" y="5774884"/>
            <a:ext cx="2645182" cy="1083116"/>
          </a:xfrm>
          <a:prstGeom prst="rect">
            <a:avLst/>
          </a:prstGeom>
          <a:effectLst>
            <a:glow rad="1091877">
              <a:schemeClr val="tx1">
                <a:alpha val="30752"/>
              </a:schemeClr>
            </a:glow>
          </a:effectLst>
        </p:spPr>
      </p:pic>
      <p:sp>
        <p:nvSpPr>
          <p:cNvPr id="8" name="TextBox 7">
            <a:extLst>
              <a:ext uri="{FF2B5EF4-FFF2-40B4-BE49-F238E27FC236}">
                <a16:creationId xmlns:a16="http://schemas.microsoft.com/office/drawing/2014/main" id="{90E8187F-60D1-0259-3C3E-230E25971878}"/>
              </a:ext>
            </a:extLst>
          </p:cNvPr>
          <p:cNvSpPr txBox="1"/>
          <p:nvPr userDrawn="1"/>
        </p:nvSpPr>
        <p:spPr>
          <a:xfrm>
            <a:off x="10144125" y="2471738"/>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CC5CBF71-8A96-A478-09F4-273576078B58}"/>
              </a:ext>
            </a:extLst>
          </p:cNvPr>
          <p:cNvSpPr txBox="1"/>
          <p:nvPr userDrawn="1"/>
        </p:nvSpPr>
        <p:spPr>
          <a:xfrm>
            <a:off x="-1500027" y="245552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5142505"/>
      </p:ext>
    </p:extLst>
  </p:cSld>
  <p:clrMapOvr>
    <a:masterClrMapping/>
  </p:clrMapOvr>
  <p:transition>
    <p:zoom/>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20596"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
        <p:nvSpPr>
          <p:cNvPr id="10" name="TextBox 9">
            <a:extLst>
              <a:ext uri="{FF2B5EF4-FFF2-40B4-BE49-F238E27FC236}">
                <a16:creationId xmlns:a16="http://schemas.microsoft.com/office/drawing/2014/main" id="{8A80121B-3C4B-43F8-899E-AAFE185DF0F7}"/>
              </a:ext>
            </a:extLst>
          </p:cNvPr>
          <p:cNvSpPr txBox="1"/>
          <p:nvPr userDrawn="1"/>
        </p:nvSpPr>
        <p:spPr>
          <a:xfrm>
            <a:off x="4474896" y="104157"/>
            <a:ext cx="4393975" cy="215444"/>
          </a:xfrm>
          <a:prstGeom prst="rect">
            <a:avLst/>
          </a:prstGeom>
          <a:noFill/>
        </p:spPr>
        <p:txBody>
          <a:bodyPr wrap="square" rtlCol="0">
            <a:spAutoFit/>
          </a:bodyPr>
          <a:lstStyle/>
          <a:p>
            <a:r>
              <a:rPr lang="en-US" sz="800" b="1" dirty="0">
                <a:solidFill>
                  <a:srgbClr val="007C85"/>
                </a:solidFill>
                <a:latin typeface="Verdana" panose="020B0604030504040204" pitchFamily="34" charset="0"/>
                <a:ea typeface="Verdana" panose="020B0604030504040204" pitchFamily="34" charset="0"/>
              </a:rPr>
              <a:t>THIRD QUARTER 2024 FINANCIAL RESULTS                  </a:t>
            </a:r>
            <a:endParaRPr lang="en-US" sz="750" dirty="0">
              <a:solidFill>
                <a:srgbClr val="007C85"/>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6671337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60" r:id="rId3"/>
    <p:sldLayoutId id="2147483666" r:id="rId4"/>
    <p:sldLayoutId id="2147483683" r:id="rId5"/>
    <p:sldLayoutId id="2147483684" r:id="rId6"/>
    <p:sldLayoutId id="2147483686" r:id="rId7"/>
    <p:sldLayoutId id="2147483690" r:id="rId8"/>
    <p:sldLayoutId id="2147483697" r:id="rId9"/>
    <p:sldLayoutId id="2147483711" r:id="rId10"/>
    <p:sldLayoutId id="2147483704" r:id="rId11"/>
    <p:sldLayoutId id="2147483687" r:id="rId12"/>
    <p:sldLayoutId id="2147483688" r:id="rId13"/>
  </p:sldLayoutIdLst>
  <p:transition>
    <p:zoom/>
  </p:transition>
  <p:txStyles>
    <p:titleStyle>
      <a:lvl1pPr algn="l" defTabSz="914400" rtl="0" eaLnBrk="1" latinLnBrk="0" hangingPunct="1">
        <a:lnSpc>
          <a:spcPct val="90000"/>
        </a:lnSpc>
        <a:spcBef>
          <a:spcPct val="0"/>
        </a:spcBef>
        <a:buNone/>
        <a:defRPr sz="2000" b="1"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20596"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
        <p:nvSpPr>
          <p:cNvPr id="10" name="TextBox 9">
            <a:extLst>
              <a:ext uri="{FF2B5EF4-FFF2-40B4-BE49-F238E27FC236}">
                <a16:creationId xmlns:a16="http://schemas.microsoft.com/office/drawing/2014/main" id="{8A80121B-3C4B-43F8-899E-AAFE185DF0F7}"/>
              </a:ext>
            </a:extLst>
          </p:cNvPr>
          <p:cNvSpPr txBox="1"/>
          <p:nvPr userDrawn="1"/>
        </p:nvSpPr>
        <p:spPr>
          <a:xfrm>
            <a:off x="4474896" y="104157"/>
            <a:ext cx="4393975" cy="215444"/>
          </a:xfrm>
          <a:prstGeom prst="rect">
            <a:avLst/>
          </a:prstGeom>
          <a:noFill/>
        </p:spPr>
        <p:txBody>
          <a:bodyPr wrap="square" rtlCol="0">
            <a:spAutoFit/>
          </a:bodyPr>
          <a:lstStyle/>
          <a:p>
            <a:r>
              <a:rPr lang="en-US" sz="800" b="1" dirty="0">
                <a:solidFill>
                  <a:srgbClr val="007C85"/>
                </a:solidFill>
                <a:latin typeface="Verdana" panose="020B0604030504040204" pitchFamily="34" charset="0"/>
                <a:ea typeface="Verdana" panose="020B0604030504040204" pitchFamily="34" charset="0"/>
              </a:rPr>
              <a:t>THIRD QUARTER 2024 FINANCIAL RESULTS                  </a:t>
            </a:r>
            <a:endParaRPr lang="en-US" sz="750" dirty="0">
              <a:solidFill>
                <a:srgbClr val="007C85"/>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930365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89" r:id="rId7"/>
  </p:sldLayoutIdLst>
  <p:transition>
    <p:zoom/>
  </p:transition>
  <p:txStyles>
    <p:titleStyle>
      <a:lvl1pPr algn="l" defTabSz="914400" rtl="0" eaLnBrk="1" latinLnBrk="0" hangingPunct="1">
        <a:lnSpc>
          <a:spcPct val="90000"/>
        </a:lnSpc>
        <a:spcBef>
          <a:spcPct val="0"/>
        </a:spcBef>
        <a:buNone/>
        <a:defRPr sz="2000" b="1"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20596"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
        <p:nvSpPr>
          <p:cNvPr id="10" name="TextBox 9">
            <a:extLst>
              <a:ext uri="{FF2B5EF4-FFF2-40B4-BE49-F238E27FC236}">
                <a16:creationId xmlns:a16="http://schemas.microsoft.com/office/drawing/2014/main" id="{8A80121B-3C4B-43F8-899E-AAFE185DF0F7}"/>
              </a:ext>
            </a:extLst>
          </p:cNvPr>
          <p:cNvSpPr txBox="1"/>
          <p:nvPr userDrawn="1"/>
        </p:nvSpPr>
        <p:spPr>
          <a:xfrm>
            <a:off x="4474896" y="104157"/>
            <a:ext cx="4393975" cy="215444"/>
          </a:xfrm>
          <a:prstGeom prst="rect">
            <a:avLst/>
          </a:prstGeom>
          <a:noFill/>
        </p:spPr>
        <p:txBody>
          <a:bodyPr wrap="square" rtlCol="0">
            <a:spAutoFit/>
          </a:bodyPr>
          <a:lstStyle/>
          <a:p>
            <a:r>
              <a:rPr lang="en-US" sz="800" b="1" dirty="0">
                <a:solidFill>
                  <a:srgbClr val="007C85"/>
                </a:solidFill>
                <a:latin typeface="Verdana" panose="020B0604030504040204" pitchFamily="34" charset="0"/>
                <a:ea typeface="Verdana" panose="020B0604030504040204" pitchFamily="34" charset="0"/>
              </a:rPr>
              <a:t>EMCOR Board of Directors Meeting                                 October 25, 2022</a:t>
            </a:r>
            <a:endParaRPr lang="en-US" sz="750" dirty="0">
              <a:solidFill>
                <a:srgbClr val="007C85"/>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688372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l" defTabSz="914400" rtl="0" eaLnBrk="1" latinLnBrk="0" hangingPunct="1">
        <a:lnSpc>
          <a:spcPct val="90000"/>
        </a:lnSpc>
        <a:spcBef>
          <a:spcPct val="0"/>
        </a:spcBef>
        <a:buNone/>
        <a:defRPr sz="2000" b="1"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3A__www.sec.gov&amp;d=DwMGaQ&amp;c=GKdB6-XpYq_0W-WluyVHtw&amp;r=KzXk1V-WaNirOuehHJEb1lgdQEdjy6yTeCbbFmrxJj0&amp;m=J2V3i5xedGpYErT98-jaEE84ZVgZ0iXqXb9CYSi2HBg&amp;s=rM-el8JHoO42NSoxDxfhGnZ8_xckOuMZrbMFJ5aK_0Y&amp;e="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emcorgroup.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file:///\\zeus\shared\INVESTOR%20RELATIONS\3Q24%20Earnings\Presentation\Revenue%20Segment%20Growth%20Qtr.%203.xlsx!Sheet1!R1C1:R19C7"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emf"/><Relationship Id="rId5" Type="http://schemas.openxmlformats.org/officeDocument/2006/relationships/oleObject" Target="file:///\\zeus\shared\INVESTOR%20RELATIONS\3Q24%20Earnings\Presentation\Operating%20Income%20Segment%20Growth%20Qtr.%203.xlsx!Sheet1!R1C1:R12C7" TargetMode="Externa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oleObject" Target="file:///\\zeus\shared\INVESTOR%20RELATIONS\3Q24%20Earnings\Presentation\income%20statement.xlsx!Three%20Month!R1C1:R22C9"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oleObject" Target="file:///\\zeus\shared\INVESTOR%20RELATIONS\3Q24%20Earnings\Presentation\income%20statement%209%20months.xlsx!Six%20Month!R1C1:R22C9"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oleObject" Target="file:///\\zeus\shared\INVESTOR%20RELATIONS\3Q24%20Earnings\Presentation\balance%20sheet.xlsx!BalanceSheet!R1C1:R20C5"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A2B5A-0363-2EAA-5306-B3846E899582}"/>
              </a:ext>
            </a:extLst>
          </p:cNvPr>
          <p:cNvSpPr txBox="1"/>
          <p:nvPr/>
        </p:nvSpPr>
        <p:spPr>
          <a:xfrm>
            <a:off x="4462671" y="147731"/>
            <a:ext cx="4327646" cy="10066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C85"/>
                </a:solidFill>
                <a:effectLst/>
                <a:uLnTx/>
                <a:uFillTx/>
                <a:latin typeface="Verdana" panose="020B0604030504040204" pitchFamily="34" charset="0"/>
                <a:ea typeface="Verdana" panose="020B0604030504040204" pitchFamily="34" charset="0"/>
                <a:cs typeface="+mn-cs"/>
              </a:rPr>
              <a:t>THIRD QUARTER 2024 FINANCIAL RESULTS</a:t>
            </a:r>
          </a:p>
          <a:p>
            <a:pPr lvl="0">
              <a:lnSpc>
                <a:spcPct val="200000"/>
              </a:lnSpc>
              <a:defRPr/>
            </a:pPr>
            <a:r>
              <a:rPr lang="en-US" sz="1400" b="1" dirty="0">
                <a:solidFill>
                  <a:prstClr val="black"/>
                </a:solidFill>
                <a:latin typeface="Verdana" panose="020B0604030504040204" pitchFamily="34" charset="0"/>
                <a:ea typeface="Verdana" panose="020B0604030504040204" pitchFamily="34" charset="0"/>
              </a:rPr>
              <a:t>October 31, 2024</a:t>
            </a:r>
          </a:p>
        </p:txBody>
      </p:sp>
      <p:pic>
        <p:nvPicPr>
          <p:cNvPr id="3" name="Picture 2" descr="A colorful pipes and cables&#10;&#10;Description automatically generated with medium confidence">
            <a:extLst>
              <a:ext uri="{FF2B5EF4-FFF2-40B4-BE49-F238E27FC236}">
                <a16:creationId xmlns:a16="http://schemas.microsoft.com/office/drawing/2014/main" id="{B763BD66-B434-FF88-A605-EA7499639A04}"/>
              </a:ext>
            </a:extLst>
          </p:cNvPr>
          <p:cNvPicPr>
            <a:picLocks noChangeAspect="1"/>
          </p:cNvPicPr>
          <p:nvPr/>
        </p:nvPicPr>
        <p:blipFill>
          <a:blip r:embed="rId3">
            <a:extLst>
              <a:ext uri="{28A0092B-C50C-407E-A947-70E740481C1C}">
                <a14:useLocalDpi xmlns:a14="http://schemas.microsoft.com/office/drawing/2010/main" val="0"/>
              </a:ext>
            </a:extLst>
          </a:blip>
          <a:srcRect b="11138"/>
          <a:stretch/>
        </p:blipFill>
        <p:spPr>
          <a:xfrm>
            <a:off x="-1" y="1181100"/>
            <a:ext cx="9141851" cy="5676900"/>
          </a:xfrm>
          <a:prstGeom prst="rect">
            <a:avLst/>
          </a:prstGeom>
        </p:spPr>
      </p:pic>
      <p:pic>
        <p:nvPicPr>
          <p:cNvPr id="4" name="Picture 3" descr="Logo&#10;&#10;Description automatically generated">
            <a:extLst>
              <a:ext uri="{FF2B5EF4-FFF2-40B4-BE49-F238E27FC236}">
                <a16:creationId xmlns:a16="http://schemas.microsoft.com/office/drawing/2014/main" id="{899792AB-6D5F-1566-3A12-8EDB869F0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869" y="5675375"/>
            <a:ext cx="2645182" cy="1083116"/>
          </a:xfrm>
          <a:prstGeom prst="rect">
            <a:avLst/>
          </a:prstGeom>
          <a:effectLst>
            <a:glow rad="1091877">
              <a:schemeClr val="tx1">
                <a:alpha val="30752"/>
              </a:schemeClr>
            </a:glow>
          </a:effectLst>
        </p:spPr>
      </p:pic>
    </p:spTree>
    <p:extLst>
      <p:ext uri="{BB962C8B-B14F-4D97-AF65-F5344CB8AC3E}">
        <p14:creationId xmlns:p14="http://schemas.microsoft.com/office/powerpoint/2010/main" val="212192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E825C-B536-4339-B246-9159D55545B8}"/>
              </a:ext>
            </a:extLst>
          </p:cNvPr>
          <p:cNvSpPr>
            <a:spLocks noGrp="1"/>
          </p:cNvSpPr>
          <p:nvPr>
            <p:ph type="title"/>
          </p:nvPr>
        </p:nvSpPr>
        <p:spPr>
          <a:xfrm>
            <a:off x="369863" y="534843"/>
            <a:ext cx="8231211" cy="551255"/>
          </a:xfrm>
        </p:spPr>
        <p:txBody>
          <a:bodyPr>
            <a:normAutofit fontScale="90000"/>
          </a:bodyPr>
          <a:lstStyle/>
          <a:p>
            <a:r>
              <a:rPr lang="en-US" dirty="0">
                <a:solidFill>
                  <a:srgbClr val="000000"/>
                </a:solidFill>
              </a:rPr>
              <a:t>WELL-POSITIONED TO BENEFIT FROM MULTIPLE TRENDS DRIVING PROFITABLE ORGANIC GROWTH</a:t>
            </a:r>
          </a:p>
        </p:txBody>
      </p:sp>
      <p:sp>
        <p:nvSpPr>
          <p:cNvPr id="31" name="Rectangle 30">
            <a:extLst>
              <a:ext uri="{FF2B5EF4-FFF2-40B4-BE49-F238E27FC236}">
                <a16:creationId xmlns:a16="http://schemas.microsoft.com/office/drawing/2014/main" id="{E3B0C248-32F4-EBE2-9EB8-8A4CAC93B68A}"/>
              </a:ext>
            </a:extLst>
          </p:cNvPr>
          <p:cNvSpPr/>
          <p:nvPr/>
        </p:nvSpPr>
        <p:spPr>
          <a:xfrm>
            <a:off x="444241" y="4550295"/>
            <a:ext cx="981147" cy="822960"/>
          </a:xfrm>
          <a:prstGeom prst="rect">
            <a:avLst/>
          </a:prstGeom>
          <a:solidFill>
            <a:srgbClr val="FFFFFF">
              <a:lumMod val="95000"/>
            </a:srgbClr>
          </a:solidFill>
          <a:ln w="12700" cap="flat" cmpd="sng" algn="ctr">
            <a:solidFill>
              <a:srgbClr val="007474"/>
            </a:solidFill>
            <a:prstDash val="solid"/>
            <a:miter lim="800000"/>
          </a:ln>
          <a:effectLst>
            <a:outerShdw blurRad="50800" dist="38100" dir="2700000" algn="tl" rotWithShape="0">
              <a:prstClr val="black">
                <a:alpha val="40000"/>
              </a:prstClr>
            </a:outerShdw>
          </a:effectLst>
        </p:spPr>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rPr>
              <a:t>Alignment</a:t>
            </a:r>
          </a:p>
        </p:txBody>
      </p:sp>
      <p:pic>
        <p:nvPicPr>
          <p:cNvPr id="32" name="Picture 31" descr="Logo&#10;&#10;Description automatically generated">
            <a:extLst>
              <a:ext uri="{FF2B5EF4-FFF2-40B4-BE49-F238E27FC236}">
                <a16:creationId xmlns:a16="http://schemas.microsoft.com/office/drawing/2014/main" id="{8FD3B33E-F21A-824B-B52F-5000B0CD9200}"/>
              </a:ext>
            </a:extLst>
          </p:cNvPr>
          <p:cNvPicPr>
            <a:picLocks noChangeAspect="1"/>
          </p:cNvPicPr>
          <p:nvPr/>
        </p:nvPicPr>
        <p:blipFill rotWithShape="1">
          <a:blip r:embed="rId3">
            <a:extLst>
              <a:ext uri="{28A0092B-C50C-407E-A947-70E740481C1C}">
                <a14:useLocalDpi xmlns:a14="http://schemas.microsoft.com/office/drawing/2010/main" val="0"/>
              </a:ext>
            </a:extLst>
          </a:blip>
          <a:srcRect l="10452" t="22388" r="8509" b="21193"/>
          <a:stretch/>
        </p:blipFill>
        <p:spPr>
          <a:xfrm>
            <a:off x="556312" y="4803141"/>
            <a:ext cx="757005" cy="215797"/>
          </a:xfrm>
          <a:prstGeom prst="rect">
            <a:avLst/>
          </a:prstGeom>
        </p:spPr>
      </p:pic>
      <p:sp>
        <p:nvSpPr>
          <p:cNvPr id="33" name="Rectangle 32">
            <a:extLst>
              <a:ext uri="{FF2B5EF4-FFF2-40B4-BE49-F238E27FC236}">
                <a16:creationId xmlns:a16="http://schemas.microsoft.com/office/drawing/2014/main" id="{4EC068DE-9EE5-17FA-74F6-5EC4BB028471}"/>
              </a:ext>
            </a:extLst>
          </p:cNvPr>
          <p:cNvSpPr/>
          <p:nvPr/>
        </p:nvSpPr>
        <p:spPr>
          <a:xfrm>
            <a:off x="444241" y="3195500"/>
            <a:ext cx="981147" cy="1240033"/>
          </a:xfrm>
          <a:prstGeom prst="rect">
            <a:avLst/>
          </a:prstGeom>
          <a:solidFill>
            <a:srgbClr val="FFFFFF">
              <a:lumMod val="95000"/>
            </a:srgbClr>
          </a:solidFill>
          <a:ln w="12700" cap="flat" cmpd="sng" algn="ctr">
            <a:solidFill>
              <a:srgbClr val="007474"/>
            </a:solidFill>
            <a:prstDash val="solid"/>
            <a:miter lim="800000"/>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rPr>
              <a:t>Beneficiaries</a:t>
            </a:r>
          </a:p>
        </p:txBody>
      </p:sp>
      <p:cxnSp>
        <p:nvCxnSpPr>
          <p:cNvPr id="35" name="Straight Connector 34">
            <a:extLst>
              <a:ext uri="{FF2B5EF4-FFF2-40B4-BE49-F238E27FC236}">
                <a16:creationId xmlns:a16="http://schemas.microsoft.com/office/drawing/2014/main" id="{6497CBC6-6893-489F-DDCB-118F65A4F83E}"/>
              </a:ext>
            </a:extLst>
          </p:cNvPr>
          <p:cNvCxnSpPr>
            <a:cxnSpLocks/>
          </p:cNvCxnSpPr>
          <p:nvPr/>
        </p:nvCxnSpPr>
        <p:spPr>
          <a:xfrm>
            <a:off x="444241" y="3138119"/>
            <a:ext cx="8229600" cy="0"/>
          </a:xfrm>
          <a:prstGeom prst="line">
            <a:avLst/>
          </a:prstGeom>
          <a:noFill/>
          <a:ln w="6350" cap="flat" cmpd="sng" algn="ctr">
            <a:solidFill>
              <a:srgbClr val="646464">
                <a:lumMod val="20000"/>
                <a:lumOff val="80000"/>
              </a:srgbClr>
            </a:solidFill>
            <a:prstDash val="solid"/>
            <a:miter lim="800000"/>
          </a:ln>
          <a:effectLst/>
        </p:spPr>
      </p:cxnSp>
      <p:cxnSp>
        <p:nvCxnSpPr>
          <p:cNvPr id="41" name="Straight Connector 40">
            <a:extLst>
              <a:ext uri="{FF2B5EF4-FFF2-40B4-BE49-F238E27FC236}">
                <a16:creationId xmlns:a16="http://schemas.microsoft.com/office/drawing/2014/main" id="{88FD9A68-FA5F-691B-E313-2A476680997D}"/>
              </a:ext>
            </a:extLst>
          </p:cNvPr>
          <p:cNvCxnSpPr>
            <a:cxnSpLocks/>
          </p:cNvCxnSpPr>
          <p:nvPr/>
        </p:nvCxnSpPr>
        <p:spPr>
          <a:xfrm>
            <a:off x="444241" y="4492914"/>
            <a:ext cx="8229600" cy="0"/>
          </a:xfrm>
          <a:prstGeom prst="line">
            <a:avLst/>
          </a:prstGeom>
          <a:noFill/>
          <a:ln w="6350" cap="flat" cmpd="sng" algn="ctr">
            <a:solidFill>
              <a:srgbClr val="646464">
                <a:lumMod val="20000"/>
                <a:lumOff val="80000"/>
              </a:srgbClr>
            </a:solidFill>
            <a:prstDash val="solid"/>
            <a:miter lim="800000"/>
          </a:ln>
          <a:effectLst/>
        </p:spPr>
      </p:cxnSp>
      <p:sp>
        <p:nvSpPr>
          <p:cNvPr id="45" name="Rectangle 44">
            <a:extLst>
              <a:ext uri="{FF2B5EF4-FFF2-40B4-BE49-F238E27FC236}">
                <a16:creationId xmlns:a16="http://schemas.microsoft.com/office/drawing/2014/main" id="{020E2D5A-14D2-5CF4-A195-431F6CC0B3BD}"/>
              </a:ext>
            </a:extLst>
          </p:cNvPr>
          <p:cNvSpPr/>
          <p:nvPr/>
        </p:nvSpPr>
        <p:spPr>
          <a:xfrm>
            <a:off x="3033165" y="1272911"/>
            <a:ext cx="1298458" cy="1572431"/>
          </a:xfrm>
          <a:prstGeom prst="rect">
            <a:avLst/>
          </a:prstGeom>
          <a:solidFill>
            <a:sysClr val="window" lastClr="FFFFFF"/>
          </a:solid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lIns="45720" tIns="457200" rIns="45720" rtlCol="0" anchor="t"/>
          <a:lstStyle/>
          <a:p>
            <a:pPr marL="171450" marR="0" lvl="0" indent="-171450" algn="l" defTabSz="914400" rtl="0" eaLnBrk="1" fontAlgn="auto" latinLnBrk="0" hangingPunct="1">
              <a:lnSpc>
                <a:spcPct val="95000"/>
              </a:lnSpc>
              <a:spcBef>
                <a:spcPts val="400"/>
              </a:spcBef>
              <a:spcAft>
                <a:spcPts val="4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Critical supply chain resilience</a:t>
            </a:r>
          </a:p>
          <a:p>
            <a:pPr marL="171450" marR="0" lvl="0" indent="-171450" algn="l" defTabSz="914400" rtl="0" eaLnBrk="1" fontAlgn="auto" latinLnBrk="0" hangingPunct="1">
              <a:lnSpc>
                <a:spcPct val="95000"/>
              </a:lnSpc>
              <a:spcBef>
                <a:spcPts val="400"/>
              </a:spcBef>
              <a:spcAft>
                <a:spcPts val="4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Capacity shifting / expansion</a:t>
            </a:r>
          </a:p>
          <a:p>
            <a:pPr marL="171450" marR="0" lvl="0" indent="-171450" algn="l" defTabSz="914400" rtl="0" eaLnBrk="1" fontAlgn="auto" latinLnBrk="0" hangingPunct="1">
              <a:lnSpc>
                <a:spcPct val="95000"/>
              </a:lnSpc>
              <a:spcBef>
                <a:spcPts val="400"/>
              </a:spcBef>
              <a:spcAft>
                <a:spcPts val="4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Automation</a:t>
            </a:r>
          </a:p>
        </p:txBody>
      </p:sp>
      <p:sp>
        <p:nvSpPr>
          <p:cNvPr id="46" name="TextBox 45">
            <a:extLst>
              <a:ext uri="{FF2B5EF4-FFF2-40B4-BE49-F238E27FC236}">
                <a16:creationId xmlns:a16="http://schemas.microsoft.com/office/drawing/2014/main" id="{4D05DE77-A617-230B-922C-7F57170FA8A1}"/>
              </a:ext>
            </a:extLst>
          </p:cNvPr>
          <p:cNvSpPr txBox="1"/>
          <p:nvPr/>
        </p:nvSpPr>
        <p:spPr>
          <a:xfrm>
            <a:off x="3033165" y="1207949"/>
            <a:ext cx="1298458" cy="457200"/>
          </a:xfrm>
          <a:prstGeom prst="rect">
            <a:avLst/>
          </a:prstGeom>
          <a:solidFill>
            <a:srgbClr val="FFC000"/>
          </a:solidFill>
          <a:ln w="12700">
            <a:solidFill>
              <a:srgbClr val="000000"/>
            </a:solidFill>
          </a:ln>
          <a:effectLst/>
        </p:spPr>
        <p:txBody>
          <a:bodyPr wrap="square" lIns="0" tIns="18288" rIns="0" bIns="18288"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Re-Shoring </a:t>
            </a:r>
            <a:b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b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and </a:t>
            </a:r>
            <a:b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b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Nearshoring</a:t>
            </a:r>
          </a:p>
        </p:txBody>
      </p:sp>
      <p:sp>
        <p:nvSpPr>
          <p:cNvPr id="47" name="Isosceles Triangle 46">
            <a:extLst>
              <a:ext uri="{FF2B5EF4-FFF2-40B4-BE49-F238E27FC236}">
                <a16:creationId xmlns:a16="http://schemas.microsoft.com/office/drawing/2014/main" id="{26A67377-A6D8-C776-8528-C78C47444DE0}"/>
              </a:ext>
            </a:extLst>
          </p:cNvPr>
          <p:cNvSpPr/>
          <p:nvPr/>
        </p:nvSpPr>
        <p:spPr>
          <a:xfrm rot="10800000">
            <a:off x="1608647" y="2898315"/>
            <a:ext cx="1236541" cy="180039"/>
          </a:xfrm>
          <a:prstGeom prst="triangle">
            <a:avLst/>
          </a:prstGeom>
          <a:solidFill>
            <a:srgbClr val="E6E6E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48" name="Isosceles Triangle 47">
            <a:extLst>
              <a:ext uri="{FF2B5EF4-FFF2-40B4-BE49-F238E27FC236}">
                <a16:creationId xmlns:a16="http://schemas.microsoft.com/office/drawing/2014/main" id="{5FBDE372-0855-34C3-B69A-37569276122F}"/>
              </a:ext>
            </a:extLst>
          </p:cNvPr>
          <p:cNvSpPr/>
          <p:nvPr/>
        </p:nvSpPr>
        <p:spPr>
          <a:xfrm rot="10800000">
            <a:off x="3064122" y="2899686"/>
            <a:ext cx="1236541" cy="181036"/>
          </a:xfrm>
          <a:prstGeom prst="triangle">
            <a:avLst/>
          </a:prstGeom>
          <a:solidFill>
            <a:srgbClr val="E6E6E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49" name="Isosceles Triangle 48">
            <a:extLst>
              <a:ext uri="{FF2B5EF4-FFF2-40B4-BE49-F238E27FC236}">
                <a16:creationId xmlns:a16="http://schemas.microsoft.com/office/drawing/2014/main" id="{FEAC386B-8FFE-8640-1093-A2239D1116B1}"/>
              </a:ext>
            </a:extLst>
          </p:cNvPr>
          <p:cNvSpPr/>
          <p:nvPr/>
        </p:nvSpPr>
        <p:spPr>
          <a:xfrm rot="10800000">
            <a:off x="4519597" y="2899686"/>
            <a:ext cx="1236541" cy="181036"/>
          </a:xfrm>
          <a:prstGeom prst="triangle">
            <a:avLst/>
          </a:prstGeom>
          <a:solidFill>
            <a:srgbClr val="E6E6E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50" name="Isosceles Triangle 49">
            <a:extLst>
              <a:ext uri="{FF2B5EF4-FFF2-40B4-BE49-F238E27FC236}">
                <a16:creationId xmlns:a16="http://schemas.microsoft.com/office/drawing/2014/main" id="{208E6783-FB78-2C20-3E9E-145ABC256F5C}"/>
              </a:ext>
            </a:extLst>
          </p:cNvPr>
          <p:cNvSpPr/>
          <p:nvPr/>
        </p:nvSpPr>
        <p:spPr>
          <a:xfrm rot="10800000">
            <a:off x="5975072" y="2899686"/>
            <a:ext cx="1236541" cy="181036"/>
          </a:xfrm>
          <a:prstGeom prst="triangle">
            <a:avLst/>
          </a:prstGeom>
          <a:solidFill>
            <a:srgbClr val="E6E6E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52" name="Rectangle 51">
            <a:extLst>
              <a:ext uri="{FF2B5EF4-FFF2-40B4-BE49-F238E27FC236}">
                <a16:creationId xmlns:a16="http://schemas.microsoft.com/office/drawing/2014/main" id="{866A1B87-F2B5-0125-0D32-96E6ABB811CF}"/>
              </a:ext>
            </a:extLst>
          </p:cNvPr>
          <p:cNvSpPr/>
          <p:nvPr/>
        </p:nvSpPr>
        <p:spPr>
          <a:xfrm>
            <a:off x="4488640" y="1272912"/>
            <a:ext cx="1298458" cy="1572430"/>
          </a:xfrm>
          <a:prstGeom prst="rect">
            <a:avLst/>
          </a:prstGeom>
          <a:solidFill>
            <a:sysClr val="window" lastClr="FFFFFF"/>
          </a:solid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lIns="45720" tIns="457200" rIns="27432" rtlCol="0" anchor="t"/>
          <a:lstStyle/>
          <a:p>
            <a:pPr marL="118872" marR="0" lvl="0" indent="-118872" algn="l" defTabSz="914400" rtl="0" eaLnBrk="1" fontAlgn="auto" latinLnBrk="0" hangingPunct="1">
              <a:lnSpc>
                <a:spcPct val="95000"/>
              </a:lnSpc>
              <a:spcBef>
                <a:spcPts val="100"/>
              </a:spcBef>
              <a:spcAft>
                <a:spcPts val="1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Energy transition and expansion</a:t>
            </a:r>
          </a:p>
          <a:p>
            <a:pPr marL="118872" marR="0" lvl="0" indent="-118872" algn="l" defTabSz="914400" rtl="0" eaLnBrk="1" fontAlgn="auto" latinLnBrk="0" hangingPunct="1">
              <a:lnSpc>
                <a:spcPct val="95000"/>
              </a:lnSpc>
              <a:spcBef>
                <a:spcPts val="100"/>
              </a:spcBef>
              <a:spcAft>
                <a:spcPts val="1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Renewable buildout and grid modernization</a:t>
            </a:r>
          </a:p>
          <a:p>
            <a:pPr marL="118872" marR="0" lvl="0" indent="-118872" algn="l" defTabSz="914400" rtl="0" eaLnBrk="1" fontAlgn="auto" latinLnBrk="0" hangingPunct="1">
              <a:lnSpc>
                <a:spcPct val="95000"/>
              </a:lnSpc>
              <a:spcBef>
                <a:spcPts val="100"/>
              </a:spcBef>
              <a:spcAft>
                <a:spcPts val="1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Large scale solar, carbon capture and biofuels</a:t>
            </a:r>
          </a:p>
        </p:txBody>
      </p:sp>
      <p:sp>
        <p:nvSpPr>
          <p:cNvPr id="54" name="TextBox 53">
            <a:extLst>
              <a:ext uri="{FF2B5EF4-FFF2-40B4-BE49-F238E27FC236}">
                <a16:creationId xmlns:a16="http://schemas.microsoft.com/office/drawing/2014/main" id="{A6B6DD10-B2A5-2C05-B7C1-164B1A56893A}"/>
              </a:ext>
            </a:extLst>
          </p:cNvPr>
          <p:cNvSpPr txBox="1"/>
          <p:nvPr/>
        </p:nvSpPr>
        <p:spPr>
          <a:xfrm>
            <a:off x="4488640" y="1207949"/>
            <a:ext cx="1298458" cy="457200"/>
          </a:xfrm>
          <a:prstGeom prst="rect">
            <a:avLst/>
          </a:prstGeom>
          <a:solidFill>
            <a:srgbClr val="FFC000"/>
          </a:solidFill>
          <a:ln w="12700">
            <a:solidFill>
              <a:srgbClr val="000000"/>
            </a:solidFill>
          </a:ln>
          <a:effectLst/>
        </p:spPr>
        <p:txBody>
          <a:bodyPr wrap="square" lIns="0" tIns="18288" rIns="0" bIns="18288"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panose="020B0604020202020204" pitchFamily="34" charset="0"/>
              </a:rPr>
              <a:t>Electrification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panose="020B0604020202020204" pitchFamily="34" charset="0"/>
              </a:rPr>
              <a:t>and </a:t>
            </a:r>
            <a:br>
              <a:rPr kumimoji="0" lang="en-US" sz="9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panose="020B0604020202020204" pitchFamily="34" charset="0"/>
              </a:rPr>
            </a:br>
            <a:r>
              <a:rPr kumimoji="0" lang="en-US" sz="9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panose="020B0604020202020204" pitchFamily="34" charset="0"/>
              </a:rPr>
              <a:t>EV Value Chain</a:t>
            </a:r>
          </a:p>
        </p:txBody>
      </p:sp>
      <p:sp>
        <p:nvSpPr>
          <p:cNvPr id="55" name="Rectangle 54">
            <a:extLst>
              <a:ext uri="{FF2B5EF4-FFF2-40B4-BE49-F238E27FC236}">
                <a16:creationId xmlns:a16="http://schemas.microsoft.com/office/drawing/2014/main" id="{03952D4C-FD21-31AD-E374-A67A8365B867}"/>
              </a:ext>
            </a:extLst>
          </p:cNvPr>
          <p:cNvSpPr/>
          <p:nvPr/>
        </p:nvSpPr>
        <p:spPr>
          <a:xfrm>
            <a:off x="5944114" y="1272912"/>
            <a:ext cx="1298458" cy="1572430"/>
          </a:xfrm>
          <a:prstGeom prst="rect">
            <a:avLst/>
          </a:prstGeom>
          <a:solidFill>
            <a:sysClr val="window" lastClr="FFFFFF"/>
          </a:solid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lIns="45720" tIns="457200" rIns="45720" rtlCol="0" anchor="t"/>
          <a:lstStyle/>
          <a:p>
            <a:pPr marL="171450" marR="0" lvl="0" indent="-171450" algn="l" defTabSz="914400" rtl="0" eaLnBrk="1" fontAlgn="auto" latinLnBrk="0" hangingPunct="1">
              <a:lnSpc>
                <a:spcPct val="95000"/>
              </a:lnSpc>
              <a:spcBef>
                <a:spcPts val="400"/>
              </a:spcBef>
              <a:spcAft>
                <a:spcPts val="4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Sustainable, efficient, cost-saving building initiatives</a:t>
            </a:r>
          </a:p>
          <a:p>
            <a:pPr marL="171450" marR="0" lvl="0" indent="-171450" algn="l" defTabSz="914400" rtl="0" eaLnBrk="1" fontAlgn="auto" latinLnBrk="0" hangingPunct="1">
              <a:lnSpc>
                <a:spcPct val="95000"/>
              </a:lnSpc>
              <a:spcBef>
                <a:spcPts val="400"/>
              </a:spcBef>
              <a:spcAft>
                <a:spcPts val="4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Equipment replacement and modernization</a:t>
            </a:r>
          </a:p>
        </p:txBody>
      </p:sp>
      <p:sp>
        <p:nvSpPr>
          <p:cNvPr id="56" name="TextBox 55">
            <a:extLst>
              <a:ext uri="{FF2B5EF4-FFF2-40B4-BE49-F238E27FC236}">
                <a16:creationId xmlns:a16="http://schemas.microsoft.com/office/drawing/2014/main" id="{A2DFF016-CE72-19DF-B4F4-DB4FB69857B0}"/>
              </a:ext>
            </a:extLst>
          </p:cNvPr>
          <p:cNvSpPr txBox="1"/>
          <p:nvPr/>
        </p:nvSpPr>
        <p:spPr>
          <a:xfrm>
            <a:off x="5944114" y="1207949"/>
            <a:ext cx="1298458" cy="457200"/>
          </a:xfrm>
          <a:prstGeom prst="rect">
            <a:avLst/>
          </a:prstGeom>
          <a:solidFill>
            <a:srgbClr val="FFC000"/>
          </a:solidFill>
          <a:ln w="12700">
            <a:solidFill>
              <a:srgbClr val="000000"/>
            </a:solidFill>
          </a:ln>
          <a:effectLst/>
        </p:spPr>
        <p:txBody>
          <a:bodyPr wrap="square" lIns="0" tIns="18288" rIns="0" bIns="18288"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Energy Efficiency and </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Sustainability</a:t>
            </a:r>
          </a:p>
        </p:txBody>
      </p:sp>
      <p:sp>
        <p:nvSpPr>
          <p:cNvPr id="57" name="Rectangle 56">
            <a:extLst>
              <a:ext uri="{FF2B5EF4-FFF2-40B4-BE49-F238E27FC236}">
                <a16:creationId xmlns:a16="http://schemas.microsoft.com/office/drawing/2014/main" id="{7EC471DB-F418-F048-45BB-5CABE0B68C11}"/>
              </a:ext>
            </a:extLst>
          </p:cNvPr>
          <p:cNvSpPr/>
          <p:nvPr/>
        </p:nvSpPr>
        <p:spPr>
          <a:xfrm>
            <a:off x="7388342" y="1272912"/>
            <a:ext cx="1298458" cy="1572430"/>
          </a:xfrm>
          <a:prstGeom prst="rect">
            <a:avLst/>
          </a:prstGeom>
          <a:solidFill>
            <a:sysClr val="window" lastClr="FFFFFF"/>
          </a:solid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lIns="45720" tIns="457200" rIns="45720" rtlCol="0" anchor="t"/>
          <a:lstStyle/>
          <a:p>
            <a:pPr marL="171450" marR="0" lvl="0" indent="-171450" algn="l" defTabSz="914400" rtl="0" eaLnBrk="1" fontAlgn="auto" latinLnBrk="0" hangingPunct="1">
              <a:lnSpc>
                <a:spcPct val="90000"/>
              </a:lnSpc>
              <a:spcBef>
                <a:spcPts val="200"/>
              </a:spcBef>
              <a:spcAft>
                <a:spcPts val="2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Government incentives enhancing and extending growth</a:t>
            </a:r>
          </a:p>
          <a:p>
            <a:pPr marL="171450" marR="0" lvl="0" indent="-171450" algn="l" defTabSz="914400" rtl="0" eaLnBrk="1" fontAlgn="auto" latinLnBrk="0" hangingPunct="1">
              <a:lnSpc>
                <a:spcPct val="90000"/>
              </a:lnSpc>
              <a:spcBef>
                <a:spcPts val="200"/>
              </a:spcBef>
              <a:spcAft>
                <a:spcPts val="2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CHIPS and Science Act</a:t>
            </a:r>
          </a:p>
          <a:p>
            <a:pPr marL="171450" marR="0" lvl="0" indent="-171450" algn="l" defTabSz="914400" rtl="0" eaLnBrk="1" fontAlgn="auto" latinLnBrk="0" hangingPunct="1">
              <a:lnSpc>
                <a:spcPct val="90000"/>
              </a:lnSpc>
              <a:spcBef>
                <a:spcPts val="200"/>
              </a:spcBef>
              <a:spcAft>
                <a:spcPts val="2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Inflation</a:t>
            </a:r>
            <a:b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b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Reduction Act</a:t>
            </a:r>
          </a:p>
        </p:txBody>
      </p:sp>
      <p:sp>
        <p:nvSpPr>
          <p:cNvPr id="58" name="TextBox 57">
            <a:extLst>
              <a:ext uri="{FF2B5EF4-FFF2-40B4-BE49-F238E27FC236}">
                <a16:creationId xmlns:a16="http://schemas.microsoft.com/office/drawing/2014/main" id="{553EC607-4529-A4CF-BDA4-2284BA0E335E}"/>
              </a:ext>
            </a:extLst>
          </p:cNvPr>
          <p:cNvSpPr txBox="1"/>
          <p:nvPr/>
        </p:nvSpPr>
        <p:spPr>
          <a:xfrm>
            <a:off x="7388342" y="1207949"/>
            <a:ext cx="1298458" cy="457200"/>
          </a:xfrm>
          <a:prstGeom prst="rect">
            <a:avLst/>
          </a:prstGeom>
          <a:solidFill>
            <a:srgbClr val="FFC000"/>
          </a:solidFill>
          <a:ln w="12700">
            <a:solidFill>
              <a:srgbClr val="000000"/>
            </a:solidFill>
          </a:ln>
          <a:effectLst/>
        </p:spPr>
        <p:txBody>
          <a:bodyPr wrap="square" lIns="0" tIns="18288" rIns="0" bIns="18288"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Legislative </a:t>
            </a:r>
            <a:b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b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Tailwinds</a:t>
            </a:r>
          </a:p>
        </p:txBody>
      </p:sp>
      <p:sp>
        <p:nvSpPr>
          <p:cNvPr id="59" name="TextBox 58">
            <a:extLst>
              <a:ext uri="{FF2B5EF4-FFF2-40B4-BE49-F238E27FC236}">
                <a16:creationId xmlns:a16="http://schemas.microsoft.com/office/drawing/2014/main" id="{2CD14A3E-53B3-5A91-6AB2-74CD56C01909}"/>
              </a:ext>
            </a:extLst>
          </p:cNvPr>
          <p:cNvSpPr txBox="1"/>
          <p:nvPr/>
        </p:nvSpPr>
        <p:spPr>
          <a:xfrm>
            <a:off x="4488640" y="3195500"/>
            <a:ext cx="1298458" cy="1321131"/>
          </a:xfrm>
          <a:prstGeom prst="rect">
            <a:avLst/>
          </a:prstGeom>
          <a:noFill/>
        </p:spPr>
        <p:txBody>
          <a:bodyPr wrap="square" lIns="18288" tIns="45720" rIns="18288">
            <a:spAutoFit/>
          </a:bodyPr>
          <a:lstStyle/>
          <a:p>
            <a:pPr marL="171450" marR="0" lvl="0" indent="-171450" algn="l" defTabSz="914400" rtl="0" eaLnBrk="1" fontAlgn="auto" latinLnBrk="0" hangingPunct="1">
              <a:lnSpc>
                <a:spcPct val="95000"/>
              </a:lnSpc>
              <a:spcBef>
                <a:spcPts val="400"/>
              </a:spcBef>
              <a:spcAft>
                <a:spcPts val="400"/>
              </a:spcAft>
              <a:buClr>
                <a:srgbClr val="007C85"/>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EV and EV Battery Manufacturing</a:t>
            </a:r>
          </a:p>
          <a:p>
            <a:pPr marL="171450" marR="0" lvl="0" indent="-171450" algn="l" defTabSz="914400" rtl="0" eaLnBrk="1" fontAlgn="auto" latinLnBrk="0" hangingPunct="1">
              <a:lnSpc>
                <a:spcPct val="95000"/>
              </a:lnSpc>
              <a:spcBef>
                <a:spcPts val="400"/>
              </a:spcBef>
              <a:spcAft>
                <a:spcPts val="400"/>
              </a:spcAft>
              <a:buClr>
                <a:srgbClr val="007C85"/>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Electrical Charging Stations</a:t>
            </a:r>
          </a:p>
          <a:p>
            <a:pPr marL="171450" marR="0" lvl="0" indent="-171450" algn="l" defTabSz="914400" rtl="0" eaLnBrk="1" fontAlgn="auto" latinLnBrk="0" hangingPunct="1">
              <a:lnSpc>
                <a:spcPct val="95000"/>
              </a:lnSpc>
              <a:spcBef>
                <a:spcPts val="400"/>
              </a:spcBef>
              <a:spcAft>
                <a:spcPts val="400"/>
              </a:spcAft>
              <a:buClr>
                <a:srgbClr val="007C85"/>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Large-Scale Solar Projects</a:t>
            </a:r>
          </a:p>
          <a:p>
            <a:pPr marL="171450" marR="0" lvl="0" indent="-171450" algn="l" defTabSz="914400" rtl="0" eaLnBrk="1" fontAlgn="auto" latinLnBrk="0" hangingPunct="1">
              <a:lnSpc>
                <a:spcPct val="95000"/>
              </a:lnSpc>
              <a:spcBef>
                <a:spcPts val="400"/>
              </a:spcBef>
              <a:spcAft>
                <a:spcPts val="400"/>
              </a:spcAft>
              <a:buClr>
                <a:srgbClr val="007C85"/>
              </a:buClr>
              <a:buSzTx/>
              <a:buFont typeface="Verdana" panose="020B0604030504040204" pitchFamily="34" charset="0"/>
              <a:buChar char="»"/>
              <a:tabLst/>
              <a:defRPr/>
            </a:pPr>
            <a:r>
              <a:rPr lang="en-US" sz="900" dirty="0">
                <a:solidFill>
                  <a:srgbClr val="000000"/>
                </a:solidFill>
                <a:latin typeface="Verdana" panose="020B0604030504040204" pitchFamily="34" charset="0"/>
                <a:ea typeface="Verdana" panose="020B0604030504040204" pitchFamily="34" charset="0"/>
              </a:rPr>
              <a:t>Refineries</a:t>
            </a:r>
            <a:endPar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sp>
        <p:nvSpPr>
          <p:cNvPr id="60" name="TextBox 59">
            <a:extLst>
              <a:ext uri="{FF2B5EF4-FFF2-40B4-BE49-F238E27FC236}">
                <a16:creationId xmlns:a16="http://schemas.microsoft.com/office/drawing/2014/main" id="{E45EB858-71EE-41FF-F03C-44C819EC91F0}"/>
              </a:ext>
            </a:extLst>
          </p:cNvPr>
          <p:cNvSpPr txBox="1"/>
          <p:nvPr/>
        </p:nvSpPr>
        <p:spPr>
          <a:xfrm>
            <a:off x="3033165" y="3195500"/>
            <a:ext cx="1298458" cy="1321131"/>
          </a:xfrm>
          <a:prstGeom prst="rect">
            <a:avLst/>
          </a:prstGeom>
          <a:noFill/>
        </p:spPr>
        <p:txBody>
          <a:bodyPr wrap="square" lIns="18288" tIns="45720" rIns="18288">
            <a:spAutoFit/>
          </a:bodyPr>
          <a:lstStyle/>
          <a:p>
            <a:pPr marL="171450" marR="0" lvl="0" indent="-171450" algn="l" defTabSz="914400" rtl="0" eaLnBrk="1" fontAlgn="auto" latinLnBrk="0" hangingPunct="1">
              <a:lnSpc>
                <a:spcPct val="95000"/>
              </a:lnSpc>
              <a:spcBef>
                <a:spcPts val="300"/>
              </a:spcBef>
              <a:spcAft>
                <a:spcPts val="3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Semiconductor Manufacturing</a:t>
            </a:r>
          </a:p>
          <a:p>
            <a:pPr marL="171450" marR="0" lvl="0" indent="-171450" algn="l" defTabSz="914400" rtl="0" eaLnBrk="1" fontAlgn="auto" latinLnBrk="0" hangingPunct="1">
              <a:lnSpc>
                <a:spcPct val="95000"/>
              </a:lnSpc>
              <a:spcBef>
                <a:spcPts val="300"/>
              </a:spcBef>
              <a:spcAft>
                <a:spcPts val="3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Pharmaceuticals</a:t>
            </a:r>
          </a:p>
          <a:p>
            <a:pPr marL="171450" marR="0" lvl="0" indent="-171450" algn="l" defTabSz="914400" rtl="0" eaLnBrk="1" fontAlgn="auto" latinLnBrk="0" hangingPunct="1">
              <a:lnSpc>
                <a:spcPct val="95000"/>
              </a:lnSpc>
              <a:spcBef>
                <a:spcPts val="300"/>
              </a:spcBef>
              <a:spcAft>
                <a:spcPts val="3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Life Sciences</a:t>
            </a:r>
          </a:p>
          <a:p>
            <a:pPr marL="171450" marR="0" lvl="0" indent="-171450" algn="l" defTabSz="914400" rtl="0" eaLnBrk="1" fontAlgn="auto" latinLnBrk="0" hangingPunct="1">
              <a:lnSpc>
                <a:spcPct val="95000"/>
              </a:lnSpc>
              <a:spcBef>
                <a:spcPts val="300"/>
              </a:spcBef>
              <a:spcAft>
                <a:spcPts val="3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Medical Devices</a:t>
            </a:r>
          </a:p>
          <a:p>
            <a:pPr marL="171450" marR="0" lvl="0" indent="-171450" algn="l" defTabSz="914400" rtl="0" eaLnBrk="1" fontAlgn="auto" latinLnBrk="0" hangingPunct="1">
              <a:lnSpc>
                <a:spcPct val="95000"/>
              </a:lnSpc>
              <a:spcBef>
                <a:spcPts val="300"/>
              </a:spcBef>
              <a:spcAft>
                <a:spcPts val="3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Computer and Electronics</a:t>
            </a:r>
          </a:p>
        </p:txBody>
      </p:sp>
      <p:sp>
        <p:nvSpPr>
          <p:cNvPr id="61" name="TextBox 60">
            <a:extLst>
              <a:ext uri="{FF2B5EF4-FFF2-40B4-BE49-F238E27FC236}">
                <a16:creationId xmlns:a16="http://schemas.microsoft.com/office/drawing/2014/main" id="{F905217D-C915-6248-C50A-80EA62D2BDE9}"/>
              </a:ext>
            </a:extLst>
          </p:cNvPr>
          <p:cNvSpPr txBox="1"/>
          <p:nvPr/>
        </p:nvSpPr>
        <p:spPr>
          <a:xfrm>
            <a:off x="7388342" y="3195500"/>
            <a:ext cx="1298458" cy="823815"/>
          </a:xfrm>
          <a:prstGeom prst="rect">
            <a:avLst/>
          </a:prstGeom>
          <a:noFill/>
        </p:spPr>
        <p:txBody>
          <a:bodyPr wrap="square" lIns="18288" tIns="45720" rIns="18288">
            <a:spAutoFit/>
          </a:bodyPr>
          <a:lstStyle/>
          <a:p>
            <a:pPr marL="171450" marR="0" lvl="0" indent="-171450" algn="l" defTabSz="914400" rtl="0" eaLnBrk="1" fontAlgn="auto" latinLnBrk="0" hangingPunct="1">
              <a:lnSpc>
                <a:spcPct val="95000"/>
              </a:lnSpc>
              <a:spcBef>
                <a:spcPts val="400"/>
              </a:spcBef>
              <a:spcAft>
                <a:spcPts val="4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Semiconductor Manufacturing</a:t>
            </a:r>
          </a:p>
          <a:p>
            <a:pPr marL="171450" marR="0" lvl="0" indent="-171450" algn="l" defTabSz="914400" rtl="0" eaLnBrk="1" fontAlgn="auto" latinLnBrk="0" hangingPunct="1">
              <a:lnSpc>
                <a:spcPct val="95000"/>
              </a:lnSpc>
              <a:spcBef>
                <a:spcPts val="400"/>
              </a:spcBef>
              <a:spcAft>
                <a:spcPts val="4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R&amp;D Facilities</a:t>
            </a:r>
          </a:p>
          <a:p>
            <a:pPr marL="171450" marR="0" lvl="0" indent="-171450" algn="l" defTabSz="914400" rtl="0" eaLnBrk="1" fontAlgn="auto" latinLnBrk="0" hangingPunct="1">
              <a:lnSpc>
                <a:spcPct val="95000"/>
              </a:lnSpc>
              <a:spcBef>
                <a:spcPts val="400"/>
              </a:spcBef>
              <a:spcAft>
                <a:spcPts val="400"/>
              </a:spcAft>
              <a:buClr>
                <a:srgbClr val="007474"/>
              </a:buClr>
              <a:buSzTx/>
              <a:buFont typeface="Verdana" panose="020B0604030504040204" pitchFamily="34" charset="0"/>
              <a:buChar char="»"/>
              <a:tabLst/>
              <a:defRPr/>
            </a:pPr>
            <a:r>
              <a:rPr lang="en-US" sz="900" dirty="0">
                <a:solidFill>
                  <a:srgbClr val="000000"/>
                </a:solidFill>
                <a:latin typeface="Verdana" panose="020B0604030504040204" pitchFamily="34" charset="0"/>
                <a:ea typeface="Verdana" panose="020B0604030504040204" pitchFamily="34" charset="0"/>
              </a:rPr>
              <a:t>Institutional</a:t>
            </a:r>
            <a:endPar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p:txBody>
      </p:sp>
      <p:cxnSp>
        <p:nvCxnSpPr>
          <p:cNvPr id="62" name="Straight Connector 61">
            <a:extLst>
              <a:ext uri="{FF2B5EF4-FFF2-40B4-BE49-F238E27FC236}">
                <a16:creationId xmlns:a16="http://schemas.microsoft.com/office/drawing/2014/main" id="{9CCBBBBB-66B6-CF23-6DB9-E4C4DD0BBAB5}"/>
              </a:ext>
            </a:extLst>
          </p:cNvPr>
          <p:cNvCxnSpPr>
            <a:cxnSpLocks/>
          </p:cNvCxnSpPr>
          <p:nvPr/>
        </p:nvCxnSpPr>
        <p:spPr>
          <a:xfrm flipV="1">
            <a:off x="2960534" y="1156774"/>
            <a:ext cx="0" cy="4997245"/>
          </a:xfrm>
          <a:prstGeom prst="line">
            <a:avLst/>
          </a:prstGeom>
          <a:noFill/>
          <a:ln w="6350" cap="flat" cmpd="sng" algn="ctr">
            <a:solidFill>
              <a:srgbClr val="646464">
                <a:lumMod val="20000"/>
                <a:lumOff val="80000"/>
              </a:srgbClr>
            </a:solidFill>
            <a:prstDash val="lgDash"/>
            <a:miter lim="800000"/>
          </a:ln>
          <a:effectLst/>
        </p:spPr>
      </p:cxnSp>
      <p:cxnSp>
        <p:nvCxnSpPr>
          <p:cNvPr id="63" name="Straight Connector 62">
            <a:extLst>
              <a:ext uri="{FF2B5EF4-FFF2-40B4-BE49-F238E27FC236}">
                <a16:creationId xmlns:a16="http://schemas.microsoft.com/office/drawing/2014/main" id="{4185504D-5C8F-237D-FFDA-DBA98D6A26C6}"/>
              </a:ext>
            </a:extLst>
          </p:cNvPr>
          <p:cNvCxnSpPr>
            <a:cxnSpLocks/>
          </p:cNvCxnSpPr>
          <p:nvPr/>
        </p:nvCxnSpPr>
        <p:spPr>
          <a:xfrm flipV="1">
            <a:off x="4410131" y="1152251"/>
            <a:ext cx="0" cy="4278385"/>
          </a:xfrm>
          <a:prstGeom prst="line">
            <a:avLst/>
          </a:prstGeom>
          <a:noFill/>
          <a:ln w="6350" cap="flat" cmpd="sng" algn="ctr">
            <a:solidFill>
              <a:srgbClr val="646464">
                <a:lumMod val="20000"/>
                <a:lumOff val="80000"/>
              </a:srgbClr>
            </a:solidFill>
            <a:prstDash val="lgDash"/>
            <a:miter lim="800000"/>
          </a:ln>
          <a:effectLst/>
        </p:spPr>
      </p:cxnSp>
      <p:cxnSp>
        <p:nvCxnSpPr>
          <p:cNvPr id="64" name="Straight Connector 63">
            <a:extLst>
              <a:ext uri="{FF2B5EF4-FFF2-40B4-BE49-F238E27FC236}">
                <a16:creationId xmlns:a16="http://schemas.microsoft.com/office/drawing/2014/main" id="{BBC69949-F23D-06B0-7E47-CA3E8164A14D}"/>
              </a:ext>
            </a:extLst>
          </p:cNvPr>
          <p:cNvCxnSpPr>
            <a:cxnSpLocks/>
          </p:cNvCxnSpPr>
          <p:nvPr/>
        </p:nvCxnSpPr>
        <p:spPr>
          <a:xfrm flipV="1">
            <a:off x="5865605" y="1152251"/>
            <a:ext cx="0" cy="5001768"/>
          </a:xfrm>
          <a:prstGeom prst="line">
            <a:avLst/>
          </a:prstGeom>
          <a:noFill/>
          <a:ln w="6350" cap="flat" cmpd="sng" algn="ctr">
            <a:solidFill>
              <a:srgbClr val="646464">
                <a:lumMod val="20000"/>
                <a:lumOff val="80000"/>
              </a:srgbClr>
            </a:solidFill>
            <a:prstDash val="lgDash"/>
            <a:miter lim="800000"/>
          </a:ln>
          <a:effectLst/>
        </p:spPr>
      </p:cxnSp>
      <p:sp>
        <p:nvSpPr>
          <p:cNvPr id="65" name="Rectangle 64">
            <a:extLst>
              <a:ext uri="{FF2B5EF4-FFF2-40B4-BE49-F238E27FC236}">
                <a16:creationId xmlns:a16="http://schemas.microsoft.com/office/drawing/2014/main" id="{CBE05C00-7DC8-E05F-38B2-FA50A947DF7A}"/>
              </a:ext>
            </a:extLst>
          </p:cNvPr>
          <p:cNvSpPr/>
          <p:nvPr/>
        </p:nvSpPr>
        <p:spPr>
          <a:xfrm>
            <a:off x="1577690" y="4550295"/>
            <a:ext cx="1298458" cy="365760"/>
          </a:xfrm>
          <a:prstGeom prst="rect">
            <a:avLst/>
          </a:prstGeom>
          <a:solidFill>
            <a:srgbClr val="264D82"/>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Construction Services</a:t>
            </a:r>
          </a:p>
        </p:txBody>
      </p:sp>
      <p:sp>
        <p:nvSpPr>
          <p:cNvPr id="66" name="Rectangle 65">
            <a:extLst>
              <a:ext uri="{FF2B5EF4-FFF2-40B4-BE49-F238E27FC236}">
                <a16:creationId xmlns:a16="http://schemas.microsoft.com/office/drawing/2014/main" id="{B12F4E9A-E9B9-B85E-B18F-24B5757EA3EA}"/>
              </a:ext>
            </a:extLst>
          </p:cNvPr>
          <p:cNvSpPr/>
          <p:nvPr/>
        </p:nvSpPr>
        <p:spPr>
          <a:xfrm>
            <a:off x="4494263" y="5007495"/>
            <a:ext cx="1298458" cy="365760"/>
          </a:xfrm>
          <a:prstGeom prst="rect">
            <a:avLst/>
          </a:prstGeom>
          <a:solidFill>
            <a:srgbClr val="FFC000"/>
          </a:solidFill>
          <a:ln w="12700" cap="flat" cmpd="sng" algn="ctr">
            <a:solidFill>
              <a:schemeClr val="tx1">
                <a:lumMod val="50000"/>
                <a:lumOff val="50000"/>
              </a:scheme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mn-cs"/>
              </a:rPr>
              <a:t>Industrial Services</a:t>
            </a:r>
          </a:p>
        </p:txBody>
      </p:sp>
      <p:sp>
        <p:nvSpPr>
          <p:cNvPr id="67" name="Rectangle 66">
            <a:extLst>
              <a:ext uri="{FF2B5EF4-FFF2-40B4-BE49-F238E27FC236}">
                <a16:creationId xmlns:a16="http://schemas.microsoft.com/office/drawing/2014/main" id="{79AC7418-A0ED-065B-9CF9-4D858A549C0E}"/>
              </a:ext>
            </a:extLst>
          </p:cNvPr>
          <p:cNvSpPr/>
          <p:nvPr/>
        </p:nvSpPr>
        <p:spPr>
          <a:xfrm>
            <a:off x="4488639" y="4550295"/>
            <a:ext cx="1298458" cy="365760"/>
          </a:xfrm>
          <a:prstGeom prst="rect">
            <a:avLst/>
          </a:prstGeom>
          <a:solidFill>
            <a:srgbClr val="264D82"/>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Construction Services</a:t>
            </a:r>
          </a:p>
        </p:txBody>
      </p:sp>
      <p:sp>
        <p:nvSpPr>
          <p:cNvPr id="68" name="Rectangle 67">
            <a:extLst>
              <a:ext uri="{FF2B5EF4-FFF2-40B4-BE49-F238E27FC236}">
                <a16:creationId xmlns:a16="http://schemas.microsoft.com/office/drawing/2014/main" id="{CC2AC5CA-834A-E890-D4CB-4F05851B45CF}"/>
              </a:ext>
            </a:extLst>
          </p:cNvPr>
          <p:cNvSpPr/>
          <p:nvPr/>
        </p:nvSpPr>
        <p:spPr>
          <a:xfrm>
            <a:off x="5944114" y="4550295"/>
            <a:ext cx="1298458" cy="365760"/>
          </a:xfrm>
          <a:prstGeom prst="rect">
            <a:avLst/>
          </a:prstGeom>
          <a:solidFill>
            <a:srgbClr val="264D82"/>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Construction Services</a:t>
            </a:r>
          </a:p>
        </p:txBody>
      </p:sp>
      <p:sp>
        <p:nvSpPr>
          <p:cNvPr id="69" name="Rectangle 68">
            <a:extLst>
              <a:ext uri="{FF2B5EF4-FFF2-40B4-BE49-F238E27FC236}">
                <a16:creationId xmlns:a16="http://schemas.microsoft.com/office/drawing/2014/main" id="{5E0E2C72-0F0C-4249-E58D-CCFE1D7CF9D9}"/>
              </a:ext>
            </a:extLst>
          </p:cNvPr>
          <p:cNvSpPr/>
          <p:nvPr/>
        </p:nvSpPr>
        <p:spPr>
          <a:xfrm>
            <a:off x="3036104" y="5007495"/>
            <a:ext cx="1298458" cy="365760"/>
          </a:xfrm>
          <a:prstGeom prst="rect">
            <a:avLst/>
          </a:prstGeom>
          <a:solidFill>
            <a:srgbClr val="00B5C8"/>
          </a:solidFill>
          <a:ln w="12700" cap="flat" cmpd="sng" algn="ctr">
            <a:solidFill>
              <a:srgbClr val="00B5C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Building Services</a:t>
            </a:r>
          </a:p>
        </p:txBody>
      </p:sp>
      <p:sp>
        <p:nvSpPr>
          <p:cNvPr id="70" name="Rectangle 69">
            <a:extLst>
              <a:ext uri="{FF2B5EF4-FFF2-40B4-BE49-F238E27FC236}">
                <a16:creationId xmlns:a16="http://schemas.microsoft.com/office/drawing/2014/main" id="{B60126E8-92D9-AD16-6B8A-457A1E0B1891}"/>
              </a:ext>
            </a:extLst>
          </p:cNvPr>
          <p:cNvSpPr/>
          <p:nvPr/>
        </p:nvSpPr>
        <p:spPr>
          <a:xfrm>
            <a:off x="5944114" y="5007495"/>
            <a:ext cx="1298458" cy="365760"/>
          </a:xfrm>
          <a:prstGeom prst="rect">
            <a:avLst/>
          </a:prstGeom>
          <a:solidFill>
            <a:srgbClr val="00B5C8"/>
          </a:solidFill>
          <a:ln w="12700" cap="flat" cmpd="sng" algn="ctr">
            <a:solidFill>
              <a:srgbClr val="00B5C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Building Services</a:t>
            </a:r>
          </a:p>
        </p:txBody>
      </p:sp>
      <p:sp>
        <p:nvSpPr>
          <p:cNvPr id="71" name="Rectangle 70">
            <a:extLst>
              <a:ext uri="{FF2B5EF4-FFF2-40B4-BE49-F238E27FC236}">
                <a16:creationId xmlns:a16="http://schemas.microsoft.com/office/drawing/2014/main" id="{BE5A451E-D0C8-F597-9B26-1763240B1492}"/>
              </a:ext>
            </a:extLst>
          </p:cNvPr>
          <p:cNvSpPr/>
          <p:nvPr/>
        </p:nvSpPr>
        <p:spPr>
          <a:xfrm>
            <a:off x="3036104" y="4550295"/>
            <a:ext cx="1298458" cy="365760"/>
          </a:xfrm>
          <a:prstGeom prst="rect">
            <a:avLst/>
          </a:prstGeom>
          <a:solidFill>
            <a:srgbClr val="264D82"/>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Construction Services</a:t>
            </a:r>
          </a:p>
        </p:txBody>
      </p:sp>
      <p:sp>
        <p:nvSpPr>
          <p:cNvPr id="72" name="TextBox 71">
            <a:extLst>
              <a:ext uri="{FF2B5EF4-FFF2-40B4-BE49-F238E27FC236}">
                <a16:creationId xmlns:a16="http://schemas.microsoft.com/office/drawing/2014/main" id="{CF460004-53E4-535E-FBB4-4163F1719E46}"/>
              </a:ext>
            </a:extLst>
          </p:cNvPr>
          <p:cNvSpPr txBox="1"/>
          <p:nvPr/>
        </p:nvSpPr>
        <p:spPr>
          <a:xfrm>
            <a:off x="5944114" y="3195500"/>
            <a:ext cx="1298458" cy="984372"/>
          </a:xfrm>
          <a:prstGeom prst="rect">
            <a:avLst/>
          </a:prstGeom>
          <a:noFill/>
        </p:spPr>
        <p:txBody>
          <a:bodyPr wrap="square" lIns="18288" tIns="45720" rIns="18288">
            <a:spAutoFit/>
          </a:bodyPr>
          <a:lstStyle/>
          <a:p>
            <a:pPr marL="171450" marR="0" lvl="0" indent="-171450" algn="l" defTabSz="914400" rtl="0" eaLnBrk="1" fontAlgn="auto" latinLnBrk="0" hangingPunct="1">
              <a:lnSpc>
                <a:spcPct val="95000"/>
              </a:lnSpc>
              <a:spcBef>
                <a:spcPts val="400"/>
              </a:spcBef>
              <a:spcAft>
                <a:spcPts val="4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Healthcare, Manufacturing, Institutional, and other Commercial</a:t>
            </a:r>
          </a:p>
          <a:p>
            <a:pPr marL="171450" marR="0" lvl="0" indent="-171450" algn="l" defTabSz="914400" rtl="0" eaLnBrk="1" fontAlgn="auto" latinLnBrk="0" hangingPunct="1">
              <a:lnSpc>
                <a:spcPct val="95000"/>
              </a:lnSpc>
              <a:spcBef>
                <a:spcPts val="400"/>
              </a:spcBef>
              <a:spcAft>
                <a:spcPts val="4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Multisector Retrofit Projects</a:t>
            </a:r>
          </a:p>
        </p:txBody>
      </p:sp>
      <p:sp>
        <p:nvSpPr>
          <p:cNvPr id="73" name="Isosceles Triangle 72">
            <a:extLst>
              <a:ext uri="{FF2B5EF4-FFF2-40B4-BE49-F238E27FC236}">
                <a16:creationId xmlns:a16="http://schemas.microsoft.com/office/drawing/2014/main" id="{19DAEAAB-BFAD-0C51-B7D0-F5863C01DFDC}"/>
              </a:ext>
            </a:extLst>
          </p:cNvPr>
          <p:cNvSpPr/>
          <p:nvPr/>
        </p:nvSpPr>
        <p:spPr>
          <a:xfrm rot="10800000">
            <a:off x="7419300" y="2899686"/>
            <a:ext cx="1236541" cy="181036"/>
          </a:xfrm>
          <a:prstGeom prst="triangle">
            <a:avLst/>
          </a:prstGeom>
          <a:solidFill>
            <a:srgbClr val="E6E6E6"/>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74" name="Rectangle 73">
            <a:extLst>
              <a:ext uri="{FF2B5EF4-FFF2-40B4-BE49-F238E27FC236}">
                <a16:creationId xmlns:a16="http://schemas.microsoft.com/office/drawing/2014/main" id="{3C5BFA4E-3A32-B06F-C808-1A55E2D7021A}"/>
              </a:ext>
            </a:extLst>
          </p:cNvPr>
          <p:cNvSpPr/>
          <p:nvPr/>
        </p:nvSpPr>
        <p:spPr>
          <a:xfrm>
            <a:off x="1577690" y="1272912"/>
            <a:ext cx="1298458" cy="1572431"/>
          </a:xfrm>
          <a:prstGeom prst="rect">
            <a:avLst/>
          </a:prstGeom>
          <a:solidFill>
            <a:sysClr val="window" lastClr="FFFFFF"/>
          </a:solidFill>
          <a:ln w="12700" cap="flat" cmpd="sng" algn="ctr">
            <a:solidFill>
              <a:srgbClr val="000000"/>
            </a:solidFill>
            <a:prstDash val="solid"/>
            <a:miter lim="800000"/>
          </a:ln>
          <a:effectLst>
            <a:outerShdw blurRad="50800" dist="38100" dir="2700000" algn="tl" rotWithShape="0">
              <a:prstClr val="black">
                <a:alpha val="40000"/>
              </a:prstClr>
            </a:outerShdw>
          </a:effectLst>
        </p:spPr>
        <p:txBody>
          <a:bodyPr lIns="45720" tIns="457200" rIns="45720" rtlCol="0" anchor="t"/>
          <a:lstStyle/>
          <a:p>
            <a:pPr marL="137160" marR="0" lvl="0" indent="-137160" algn="l" defTabSz="914400" rtl="0" eaLnBrk="1" fontAlgn="auto" latinLnBrk="0" hangingPunct="1">
              <a:lnSpc>
                <a:spcPct val="95000"/>
              </a:lnSpc>
              <a:spcBef>
                <a:spcPts val="300"/>
              </a:spcBef>
              <a:spcAft>
                <a:spcPts val="3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Continued Demand Drivers </a:t>
            </a:r>
          </a:p>
          <a:p>
            <a:pPr marL="137160" marR="0" lvl="0" indent="-137160" algn="l" defTabSz="914400" rtl="0" eaLnBrk="1" fontAlgn="auto" latinLnBrk="0" hangingPunct="1">
              <a:lnSpc>
                <a:spcPct val="95000"/>
              </a:lnSpc>
              <a:spcBef>
                <a:spcPts val="300"/>
              </a:spcBef>
              <a:spcAft>
                <a:spcPts val="3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Increased Power Requirements</a:t>
            </a:r>
          </a:p>
          <a:p>
            <a:pPr marL="137160" marR="0" lvl="0" indent="-137160" algn="l" defTabSz="914400" rtl="0" eaLnBrk="1" fontAlgn="auto" latinLnBrk="0" hangingPunct="1">
              <a:lnSpc>
                <a:spcPct val="95000"/>
              </a:lnSpc>
              <a:spcBef>
                <a:spcPts val="300"/>
              </a:spcBef>
              <a:spcAft>
                <a:spcPts val="300"/>
              </a:spcAft>
              <a:buClr>
                <a:srgbClr val="007474"/>
              </a:buClr>
              <a:buSzTx/>
              <a:buFont typeface="Wingdings" panose="05000000000000000000" pitchFamily="2" charset="2"/>
              <a:buChar char="ü"/>
              <a:tabLst/>
              <a:defRPr/>
            </a:pPr>
            <a:r>
              <a:rPr kumimoji="0" lang="en-US" sz="9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AI Accelerated Buildout / Retrofit / Remodel </a:t>
            </a:r>
          </a:p>
        </p:txBody>
      </p:sp>
      <p:sp>
        <p:nvSpPr>
          <p:cNvPr id="75" name="TextBox 74">
            <a:extLst>
              <a:ext uri="{FF2B5EF4-FFF2-40B4-BE49-F238E27FC236}">
                <a16:creationId xmlns:a16="http://schemas.microsoft.com/office/drawing/2014/main" id="{08B28726-AE36-5F47-7A11-2A17D2AB8853}"/>
              </a:ext>
            </a:extLst>
          </p:cNvPr>
          <p:cNvSpPr txBox="1"/>
          <p:nvPr/>
        </p:nvSpPr>
        <p:spPr>
          <a:xfrm>
            <a:off x="1577690" y="1207949"/>
            <a:ext cx="1298458" cy="457200"/>
          </a:xfrm>
          <a:prstGeom prst="rect">
            <a:avLst/>
          </a:prstGeom>
          <a:solidFill>
            <a:srgbClr val="FFC000"/>
          </a:solidFill>
          <a:ln w="12700">
            <a:solidFill>
              <a:srgbClr val="000000"/>
            </a:solidFill>
          </a:ln>
          <a:effectLst/>
        </p:spPr>
        <p:txBody>
          <a:bodyPr wrap="square" lIns="0" tIns="18288" rIns="0" bIns="18288"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Data Centers </a:t>
            </a:r>
            <a:b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b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and </a:t>
            </a:r>
            <a:b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br>
            <a:r>
              <a:rPr lang="en-US" sz="900" b="1" kern="0" dirty="0">
                <a:solidFill>
                  <a:schemeClr val="tx1">
                    <a:lumMod val="50000"/>
                    <a:lumOff val="50000"/>
                  </a:schemeClr>
                </a:solidFill>
                <a:latin typeface="Verdana" panose="020B0604030504040204" pitchFamily="34" charset="0"/>
                <a:ea typeface="Verdana" panose="020B0604030504040204" pitchFamily="34" charset="0"/>
                <a:cs typeface="Arial" panose="020B0604020202020204" pitchFamily="34" charset="0"/>
              </a:rPr>
              <a:t>Connectivity </a:t>
            </a:r>
          </a:p>
        </p:txBody>
      </p:sp>
      <p:sp>
        <p:nvSpPr>
          <p:cNvPr id="76" name="TextBox 75">
            <a:extLst>
              <a:ext uri="{FF2B5EF4-FFF2-40B4-BE49-F238E27FC236}">
                <a16:creationId xmlns:a16="http://schemas.microsoft.com/office/drawing/2014/main" id="{C445BCC6-BB68-9878-294E-E490E13F5CD6}"/>
              </a:ext>
            </a:extLst>
          </p:cNvPr>
          <p:cNvSpPr txBox="1"/>
          <p:nvPr/>
        </p:nvSpPr>
        <p:spPr>
          <a:xfrm>
            <a:off x="1568164" y="3195500"/>
            <a:ext cx="1407923" cy="1086964"/>
          </a:xfrm>
          <a:prstGeom prst="rect">
            <a:avLst/>
          </a:prstGeom>
          <a:noFill/>
        </p:spPr>
        <p:txBody>
          <a:bodyPr wrap="square" lIns="18288" tIns="45720" rIns="18288">
            <a:spAutoFit/>
          </a:bodyPr>
          <a:lstStyle/>
          <a:p>
            <a:pPr marL="171450" marR="0" lvl="0" indent="-171450" algn="l" defTabSz="914400" rtl="0" eaLnBrk="1" fontAlgn="auto" latinLnBrk="0" hangingPunct="1">
              <a:lnSpc>
                <a:spcPct val="95000"/>
              </a:lnSpc>
              <a:spcBef>
                <a:spcPts val="200"/>
              </a:spcBef>
              <a:spcAft>
                <a:spcPts val="2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Hyperscalers</a:t>
            </a:r>
          </a:p>
          <a:p>
            <a:pPr marL="171450" marR="0" lvl="0" indent="-171450" algn="l" defTabSz="914400" rtl="0" eaLnBrk="1" fontAlgn="auto" latinLnBrk="0" hangingPunct="1">
              <a:lnSpc>
                <a:spcPct val="95000"/>
              </a:lnSpc>
              <a:spcBef>
                <a:spcPts val="200"/>
              </a:spcBef>
              <a:spcAft>
                <a:spcPts val="2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Colocation Providers</a:t>
            </a:r>
          </a:p>
          <a:p>
            <a:pPr marL="171450" marR="0" lvl="0" indent="-171450" algn="l" defTabSz="914400" rtl="0" eaLnBrk="1" fontAlgn="auto" latinLnBrk="0" hangingPunct="1">
              <a:lnSpc>
                <a:spcPct val="95000"/>
              </a:lnSpc>
              <a:spcBef>
                <a:spcPts val="200"/>
              </a:spcBef>
              <a:spcAft>
                <a:spcPts val="2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Enterprise</a:t>
            </a:r>
          </a:p>
          <a:p>
            <a:pPr marL="171450" marR="0" lvl="0" indent="-171450" algn="l" defTabSz="914400" rtl="0" eaLnBrk="1" fontAlgn="auto" latinLnBrk="0" hangingPunct="1">
              <a:lnSpc>
                <a:spcPct val="95000"/>
              </a:lnSpc>
              <a:spcBef>
                <a:spcPts val="200"/>
              </a:spcBef>
              <a:spcAft>
                <a:spcPts val="2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Technology and Financial Companies</a:t>
            </a:r>
          </a:p>
          <a:p>
            <a:pPr marL="171450" marR="0" lvl="0" indent="-171450" algn="l" defTabSz="914400" rtl="0" eaLnBrk="1" fontAlgn="auto" latinLnBrk="0" hangingPunct="1">
              <a:lnSpc>
                <a:spcPct val="95000"/>
              </a:lnSpc>
              <a:spcBef>
                <a:spcPts val="200"/>
              </a:spcBef>
              <a:spcAft>
                <a:spcPts val="200"/>
              </a:spcAft>
              <a:buClr>
                <a:srgbClr val="007474"/>
              </a:buClr>
              <a:buSzTx/>
              <a:buFont typeface="Verdana" panose="020B060403050404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Government</a:t>
            </a:r>
          </a:p>
        </p:txBody>
      </p:sp>
      <p:cxnSp>
        <p:nvCxnSpPr>
          <p:cNvPr id="77" name="Straight Connector 76">
            <a:extLst>
              <a:ext uri="{FF2B5EF4-FFF2-40B4-BE49-F238E27FC236}">
                <a16:creationId xmlns:a16="http://schemas.microsoft.com/office/drawing/2014/main" id="{DDE7D113-F1BD-113C-C98F-6F9149DAC3E3}"/>
              </a:ext>
            </a:extLst>
          </p:cNvPr>
          <p:cNvCxnSpPr>
            <a:cxnSpLocks/>
          </p:cNvCxnSpPr>
          <p:nvPr/>
        </p:nvCxnSpPr>
        <p:spPr>
          <a:xfrm flipV="1">
            <a:off x="7309833" y="1152251"/>
            <a:ext cx="0" cy="5001768"/>
          </a:xfrm>
          <a:prstGeom prst="line">
            <a:avLst/>
          </a:prstGeom>
          <a:noFill/>
          <a:ln w="6350" cap="flat" cmpd="sng" algn="ctr">
            <a:solidFill>
              <a:srgbClr val="646464">
                <a:lumMod val="20000"/>
                <a:lumOff val="80000"/>
              </a:srgbClr>
            </a:solidFill>
            <a:prstDash val="lgDash"/>
            <a:miter lim="800000"/>
          </a:ln>
          <a:effectLst/>
        </p:spPr>
      </p:cxnSp>
      <p:sp>
        <p:nvSpPr>
          <p:cNvPr id="78" name="Rectangle 77">
            <a:extLst>
              <a:ext uri="{FF2B5EF4-FFF2-40B4-BE49-F238E27FC236}">
                <a16:creationId xmlns:a16="http://schemas.microsoft.com/office/drawing/2014/main" id="{CC2F129F-A49A-CB2F-D301-B5585045FF24}"/>
              </a:ext>
            </a:extLst>
          </p:cNvPr>
          <p:cNvSpPr/>
          <p:nvPr/>
        </p:nvSpPr>
        <p:spPr>
          <a:xfrm>
            <a:off x="7388342" y="4550295"/>
            <a:ext cx="1298458" cy="365760"/>
          </a:xfrm>
          <a:prstGeom prst="rect">
            <a:avLst/>
          </a:prstGeom>
          <a:solidFill>
            <a:srgbClr val="264D82"/>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Construction Services</a:t>
            </a:r>
          </a:p>
        </p:txBody>
      </p:sp>
      <p:sp>
        <p:nvSpPr>
          <p:cNvPr id="79" name="Rectangle 78">
            <a:extLst>
              <a:ext uri="{FF2B5EF4-FFF2-40B4-BE49-F238E27FC236}">
                <a16:creationId xmlns:a16="http://schemas.microsoft.com/office/drawing/2014/main" id="{F4B5B6F8-41E6-DB71-FE35-92F5CF6F5C8E}"/>
              </a:ext>
            </a:extLst>
          </p:cNvPr>
          <p:cNvSpPr/>
          <p:nvPr/>
        </p:nvSpPr>
        <p:spPr>
          <a:xfrm>
            <a:off x="7388342" y="5007495"/>
            <a:ext cx="1298458" cy="365760"/>
          </a:xfrm>
          <a:prstGeom prst="rect">
            <a:avLst/>
          </a:prstGeom>
          <a:solidFill>
            <a:srgbClr val="00B5C8"/>
          </a:solidFill>
          <a:ln w="12700" cap="flat" cmpd="sng" algn="ctr">
            <a:solidFill>
              <a:srgbClr val="00B5C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Building Services</a:t>
            </a:r>
          </a:p>
        </p:txBody>
      </p:sp>
      <p:sp>
        <p:nvSpPr>
          <p:cNvPr id="80" name="Rectangle 79">
            <a:extLst>
              <a:ext uri="{FF2B5EF4-FFF2-40B4-BE49-F238E27FC236}">
                <a16:creationId xmlns:a16="http://schemas.microsoft.com/office/drawing/2014/main" id="{D9DC0DAA-F09A-B1E8-2D94-F72C2D4B94D3}"/>
              </a:ext>
            </a:extLst>
          </p:cNvPr>
          <p:cNvSpPr/>
          <p:nvPr/>
        </p:nvSpPr>
        <p:spPr>
          <a:xfrm>
            <a:off x="1572768" y="5007495"/>
            <a:ext cx="1298458" cy="365760"/>
          </a:xfrm>
          <a:prstGeom prst="rect">
            <a:avLst/>
          </a:prstGeom>
          <a:solidFill>
            <a:srgbClr val="00B5C8"/>
          </a:solidFill>
          <a:ln w="12700" cap="flat" cmpd="sng" algn="ctr">
            <a:solidFill>
              <a:srgbClr val="00B5C8"/>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Building Services</a:t>
            </a:r>
          </a:p>
        </p:txBody>
      </p:sp>
      <p:sp>
        <p:nvSpPr>
          <p:cNvPr id="2" name="Rectangle 1">
            <a:extLst>
              <a:ext uri="{FF2B5EF4-FFF2-40B4-BE49-F238E27FC236}">
                <a16:creationId xmlns:a16="http://schemas.microsoft.com/office/drawing/2014/main" id="{5441BCFA-F993-28B5-39F0-E907EDBF8376}"/>
              </a:ext>
            </a:extLst>
          </p:cNvPr>
          <p:cNvSpPr/>
          <p:nvPr/>
        </p:nvSpPr>
        <p:spPr>
          <a:xfrm>
            <a:off x="444241" y="5488018"/>
            <a:ext cx="981147" cy="665999"/>
          </a:xfrm>
          <a:prstGeom prst="rect">
            <a:avLst/>
          </a:prstGeom>
          <a:solidFill>
            <a:srgbClr val="FFFFFF">
              <a:lumMod val="95000"/>
            </a:srgbClr>
          </a:solidFill>
          <a:ln w="12700" cap="flat" cmpd="sng" algn="ctr">
            <a:solidFill>
              <a:srgbClr val="007474"/>
            </a:solidFill>
            <a:prstDash val="solid"/>
            <a:miter lim="800000"/>
          </a:ln>
          <a:effectLst>
            <a:outerShdw blurRad="50800" dist="38100" dir="2700000" algn="tl"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rPr>
              <a:t>Relevant RPO Categories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rPr>
              <a:t>(Sequential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007474"/>
                </a:solidFill>
                <a:effectLst/>
                <a:uLnTx/>
                <a:uFillTx/>
                <a:latin typeface="Verdana" panose="020B0604030504040204" pitchFamily="34" charset="0"/>
                <a:ea typeface="Verdana" panose="020B0604030504040204" pitchFamily="34" charset="0"/>
                <a:cs typeface="+mn-cs"/>
              </a:rPr>
              <a:t>y/y growth)</a:t>
            </a:r>
          </a:p>
        </p:txBody>
      </p:sp>
      <p:cxnSp>
        <p:nvCxnSpPr>
          <p:cNvPr id="3" name="Straight Connector 2">
            <a:extLst>
              <a:ext uri="{FF2B5EF4-FFF2-40B4-BE49-F238E27FC236}">
                <a16:creationId xmlns:a16="http://schemas.microsoft.com/office/drawing/2014/main" id="{C2947A16-5775-B185-A59A-5921A6CEBC09}"/>
              </a:ext>
            </a:extLst>
          </p:cNvPr>
          <p:cNvCxnSpPr>
            <a:cxnSpLocks/>
          </p:cNvCxnSpPr>
          <p:nvPr/>
        </p:nvCxnSpPr>
        <p:spPr>
          <a:xfrm>
            <a:off x="444241" y="5430636"/>
            <a:ext cx="8229600" cy="0"/>
          </a:xfrm>
          <a:prstGeom prst="line">
            <a:avLst/>
          </a:prstGeom>
          <a:noFill/>
          <a:ln w="6350" cap="flat" cmpd="sng" algn="ctr">
            <a:solidFill>
              <a:srgbClr val="646464">
                <a:lumMod val="20000"/>
                <a:lumOff val="80000"/>
              </a:srgbClr>
            </a:solidFill>
            <a:prstDash val="solid"/>
            <a:miter lim="800000"/>
          </a:ln>
          <a:effectLst/>
        </p:spPr>
      </p:cxnSp>
      <p:sp>
        <p:nvSpPr>
          <p:cNvPr id="5" name="Rectangle 4">
            <a:extLst>
              <a:ext uri="{FF2B5EF4-FFF2-40B4-BE49-F238E27FC236}">
                <a16:creationId xmlns:a16="http://schemas.microsoft.com/office/drawing/2014/main" id="{3F7BC765-52AA-A167-42C7-323EF0E4DB66}"/>
              </a:ext>
            </a:extLst>
          </p:cNvPr>
          <p:cNvSpPr/>
          <p:nvPr/>
        </p:nvSpPr>
        <p:spPr>
          <a:xfrm>
            <a:off x="1577690" y="5488017"/>
            <a:ext cx="1298458" cy="665997"/>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Network &amp; Communications</a:t>
            </a:r>
          </a:p>
          <a:p>
            <a:pPr marL="0" marR="0" lvl="0" indent="0" algn="ctr" defTabSz="914400" rtl="0" eaLnBrk="1" fontAlgn="auto" latinLnBrk="0" hangingPunct="1">
              <a:lnSpc>
                <a:spcPct val="95000"/>
              </a:lnSpc>
              <a:spcBef>
                <a:spcPts val="400"/>
              </a:spcBef>
              <a:spcAft>
                <a:spcPts val="40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t>
            </a:r>
            <a:r>
              <a:rPr lang="en-US" sz="900" b="1" kern="0" dirty="0">
                <a:solidFill>
                  <a:prstClr val="white"/>
                </a:solidFill>
                <a:latin typeface="Verdana" panose="020B0604030504040204" pitchFamily="34" charset="0"/>
                <a:ea typeface="Verdana" panose="020B0604030504040204" pitchFamily="34" charset="0"/>
              </a:rPr>
              <a:t>25</a:t>
            </a: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 +55%</a:t>
            </a:r>
          </a:p>
        </p:txBody>
      </p:sp>
      <p:sp>
        <p:nvSpPr>
          <p:cNvPr id="8" name="Rectangle 7">
            <a:extLst>
              <a:ext uri="{FF2B5EF4-FFF2-40B4-BE49-F238E27FC236}">
                <a16:creationId xmlns:a16="http://schemas.microsoft.com/office/drawing/2014/main" id="{09525BE5-F945-962C-44B3-16C6B6FE337D}"/>
              </a:ext>
            </a:extLst>
          </p:cNvPr>
          <p:cNvSpPr/>
          <p:nvPr/>
        </p:nvSpPr>
        <p:spPr>
          <a:xfrm>
            <a:off x="3036103" y="5488018"/>
            <a:ext cx="2756615" cy="301752"/>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High-Tech Manufacturing: </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900" b="1" kern="0" dirty="0">
                <a:solidFill>
                  <a:prstClr val="white"/>
                </a:solidFill>
                <a:latin typeface="Verdana" panose="020B0604030504040204" pitchFamily="34" charset="0"/>
                <a:ea typeface="Verdana" panose="020B0604030504040204" pitchFamily="34" charset="0"/>
              </a:rPr>
              <a:t>-2</a:t>
            </a: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 </a:t>
            </a:r>
            <a:r>
              <a:rPr lang="en-US" sz="900" b="1" kern="0" dirty="0">
                <a:solidFill>
                  <a:prstClr val="white"/>
                </a:solidFill>
                <a:latin typeface="Verdana" panose="020B0604030504040204" pitchFamily="34" charset="0"/>
                <a:ea typeface="Verdana" panose="020B0604030504040204" pitchFamily="34" charset="0"/>
              </a:rPr>
              <a:t>-7%</a:t>
            </a:r>
          </a:p>
        </p:txBody>
      </p:sp>
      <p:sp>
        <p:nvSpPr>
          <p:cNvPr id="12" name="Rectangle 11">
            <a:extLst>
              <a:ext uri="{FF2B5EF4-FFF2-40B4-BE49-F238E27FC236}">
                <a16:creationId xmlns:a16="http://schemas.microsoft.com/office/drawing/2014/main" id="{0E562986-4AFD-48A3-68F4-7D86EA6E0CFB}"/>
              </a:ext>
            </a:extLst>
          </p:cNvPr>
          <p:cNvSpPr/>
          <p:nvPr/>
        </p:nvSpPr>
        <p:spPr>
          <a:xfrm>
            <a:off x="3036103" y="5852262"/>
            <a:ext cx="2756615" cy="301752"/>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Manufacturing and Industrial: </a:t>
            </a:r>
          </a:p>
          <a:p>
            <a:pPr marL="0" marR="0" lvl="0" indent="0" algn="ctr" defTabSz="914400" rtl="0" eaLnBrk="1" fontAlgn="auto" latinLnBrk="0" hangingPunct="1">
              <a:lnSpc>
                <a:spcPct val="95000"/>
              </a:lnSpc>
              <a:spcBef>
                <a:spcPts val="0"/>
              </a:spcBef>
              <a:spcAft>
                <a:spcPts val="0"/>
              </a:spcAft>
              <a:buClrTx/>
              <a:buSzTx/>
              <a:buFontTx/>
              <a:buNone/>
              <a:tabLst/>
              <a:defRPr/>
            </a:pPr>
            <a:r>
              <a:rPr lang="en-US" sz="900" b="1" kern="0" dirty="0">
                <a:solidFill>
                  <a:prstClr val="white"/>
                </a:solidFill>
                <a:latin typeface="Verdana" panose="020B0604030504040204" pitchFamily="34" charset="0"/>
                <a:ea typeface="Verdana" panose="020B0604030504040204" pitchFamily="34" charset="0"/>
              </a:rPr>
              <a:t>+18</a:t>
            </a: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 +8%</a:t>
            </a:r>
          </a:p>
        </p:txBody>
      </p:sp>
      <p:sp>
        <p:nvSpPr>
          <p:cNvPr id="14" name="Rectangle 13">
            <a:extLst>
              <a:ext uri="{FF2B5EF4-FFF2-40B4-BE49-F238E27FC236}">
                <a16:creationId xmlns:a16="http://schemas.microsoft.com/office/drawing/2014/main" id="{A06FA7E6-FA12-6E83-6CF9-C6B82779150B}"/>
              </a:ext>
            </a:extLst>
          </p:cNvPr>
          <p:cNvSpPr/>
          <p:nvPr/>
        </p:nvSpPr>
        <p:spPr>
          <a:xfrm>
            <a:off x="5944113" y="5488018"/>
            <a:ext cx="1294173" cy="301752"/>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Mech. Services: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-2% / +4%</a:t>
            </a:r>
          </a:p>
        </p:txBody>
      </p:sp>
      <p:sp>
        <p:nvSpPr>
          <p:cNvPr id="15" name="Rectangle 14">
            <a:extLst>
              <a:ext uri="{FF2B5EF4-FFF2-40B4-BE49-F238E27FC236}">
                <a16:creationId xmlns:a16="http://schemas.microsoft.com/office/drawing/2014/main" id="{115C01D2-FCE5-BD07-8FC9-2C34AABBEC70}"/>
              </a:ext>
            </a:extLst>
          </p:cNvPr>
          <p:cNvSpPr/>
          <p:nvPr/>
        </p:nvSpPr>
        <p:spPr>
          <a:xfrm>
            <a:off x="5944113" y="5852262"/>
            <a:ext cx="1294173" cy="301752"/>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Healthcare:</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+3% / +</a:t>
            </a:r>
            <a:r>
              <a:rPr lang="en-US" sz="900" b="1" kern="0" dirty="0">
                <a:solidFill>
                  <a:prstClr val="white"/>
                </a:solidFill>
                <a:latin typeface="Verdana" panose="020B0604030504040204" pitchFamily="34" charset="0"/>
                <a:ea typeface="Verdana" panose="020B0604030504040204" pitchFamily="34" charset="0"/>
              </a:rPr>
              <a:t>19</a:t>
            </a:r>
            <a:r>
              <a:rPr kumimoji="0" lang="en-US" sz="900" b="1" i="0"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t>
            </a:r>
          </a:p>
        </p:txBody>
      </p:sp>
      <p:sp>
        <p:nvSpPr>
          <p:cNvPr id="17" name="Rectangle 16">
            <a:extLst>
              <a:ext uri="{FF2B5EF4-FFF2-40B4-BE49-F238E27FC236}">
                <a16:creationId xmlns:a16="http://schemas.microsoft.com/office/drawing/2014/main" id="{3F6C4371-6A20-8A7B-1F95-1320A367459E}"/>
              </a:ext>
            </a:extLst>
          </p:cNvPr>
          <p:cNvSpPr/>
          <p:nvPr/>
        </p:nvSpPr>
        <p:spPr>
          <a:xfrm>
            <a:off x="7388342" y="5488017"/>
            <a:ext cx="1294173" cy="665991"/>
          </a:xfrm>
          <a:prstGeom prst="rect">
            <a:avLst/>
          </a:prstGeom>
          <a:solidFill>
            <a:srgbClr val="007474"/>
          </a:solidFill>
          <a:ln w="12700" cap="flat" cmpd="sng" algn="ctr">
            <a:solidFill>
              <a:srgbClr val="264D82"/>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900" b="1" i="1" u="none" strike="noStrike" kern="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Across multiple categories</a:t>
            </a:r>
          </a:p>
        </p:txBody>
      </p:sp>
    </p:spTree>
    <p:extLst>
      <p:ext uri="{BB962C8B-B14F-4D97-AF65-F5344CB8AC3E}">
        <p14:creationId xmlns:p14="http://schemas.microsoft.com/office/powerpoint/2010/main" val="399888902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9065700" cy="497771"/>
          </a:xfrm>
        </p:spPr>
        <p:txBody>
          <a:bodyPr>
            <a:noAutofit/>
          </a:bodyPr>
          <a:lstStyle/>
          <a:p>
            <a:r>
              <a:rPr lang="en-US" dirty="0"/>
              <a:t>REMAINING PERFORMANCE OBLIGATIONS</a:t>
            </a:r>
          </a:p>
        </p:txBody>
      </p:sp>
      <p:sp>
        <p:nvSpPr>
          <p:cNvPr id="7" name="Text Box 4">
            <a:extLst>
              <a:ext uri="{FF2B5EF4-FFF2-40B4-BE49-F238E27FC236}">
                <a16:creationId xmlns:a16="http://schemas.microsoft.com/office/drawing/2014/main" id="{47280A06-69A8-4CC9-AF1C-2F936537D960}"/>
              </a:ext>
            </a:extLst>
          </p:cNvPr>
          <p:cNvSpPr txBox="1">
            <a:spLocks noChangeArrowheads="1"/>
          </p:cNvSpPr>
          <p:nvPr/>
        </p:nvSpPr>
        <p:spPr bwMode="auto">
          <a:xfrm>
            <a:off x="423492" y="1180276"/>
            <a:ext cx="83446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257300" indent="-3429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342900" marR="0" lvl="0" indent="-342900" algn="l" defTabSz="457200" rtl="0" eaLnBrk="1" fontAlgn="auto" latinLnBrk="0" hangingPunct="1">
              <a:lnSpc>
                <a:spcPct val="100000"/>
              </a:lnSpc>
              <a:spcBef>
                <a:spcPts val="1200"/>
              </a:spcBef>
              <a:spcAft>
                <a:spcPts val="1200"/>
              </a:spcAft>
              <a:buClr>
                <a:srgbClr val="007C85"/>
              </a:buClr>
              <a:buSzTx/>
              <a:buFont typeface="Verdana" panose="020B060403050404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Diverse RPOs of $9.8 billion; </a:t>
            </a:r>
            <a:r>
              <a:rPr lang="en-US" altLang="en-US" sz="2000" b="1" dirty="0">
                <a:solidFill>
                  <a:srgbClr val="008000"/>
                </a:solidFill>
                <a:latin typeface="Verdana" panose="020B0604030504040204" pitchFamily="34" charset="0"/>
                <a:ea typeface="Verdana" panose="020B0604030504040204" pitchFamily="34" charset="0"/>
              </a:rPr>
              <a:t>+</a:t>
            </a:r>
            <a:r>
              <a:rPr lang="en-US" altLang="en-US" sz="2000" dirty="0">
                <a:latin typeface="Verdana" panose="020B0604030504040204" pitchFamily="34" charset="0"/>
                <a:ea typeface="Verdana" panose="020B0604030504040204" pitchFamily="34" charset="0"/>
              </a:rPr>
              <a:t>$1.15 billion Y/Y</a:t>
            </a:r>
            <a:r>
              <a:rPr kumimoji="0" lang="en-US" alt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sp>
        <p:nvSpPr>
          <p:cNvPr id="2" name="Rectangle 1">
            <a:extLst>
              <a:ext uri="{FF2B5EF4-FFF2-40B4-BE49-F238E27FC236}">
                <a16:creationId xmlns:a16="http://schemas.microsoft.com/office/drawing/2014/main" id="{0C385F56-F9A8-C106-0100-ACBC79863F99}"/>
              </a:ext>
            </a:extLst>
          </p:cNvPr>
          <p:cNvSpPr/>
          <p:nvPr/>
        </p:nvSpPr>
        <p:spPr>
          <a:xfrm>
            <a:off x="7404212" y="6096000"/>
            <a:ext cx="1739788"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9" name="Chart 58">
            <a:extLst>
              <a:ext uri="{FF2B5EF4-FFF2-40B4-BE49-F238E27FC236}">
                <a16:creationId xmlns:a16="http://schemas.microsoft.com/office/drawing/2014/main" id="{C3DD21DB-D291-9F86-BB15-65353A72C226}"/>
              </a:ext>
            </a:extLst>
          </p:cNvPr>
          <p:cNvGraphicFramePr/>
          <p:nvPr>
            <p:extLst>
              <p:ext uri="{D42A27DB-BD31-4B8C-83A1-F6EECF244321}">
                <p14:modId xmlns:p14="http://schemas.microsoft.com/office/powerpoint/2010/main" val="3763795095"/>
              </p:ext>
            </p:extLst>
          </p:nvPr>
        </p:nvGraphicFramePr>
        <p:xfrm>
          <a:off x="4539261" y="1987045"/>
          <a:ext cx="4189072" cy="5002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6" name="Chart 75">
            <a:extLst>
              <a:ext uri="{FF2B5EF4-FFF2-40B4-BE49-F238E27FC236}">
                <a16:creationId xmlns:a16="http://schemas.microsoft.com/office/drawing/2014/main" id="{53758959-3279-DE19-853A-95475935A57C}"/>
              </a:ext>
            </a:extLst>
          </p:cNvPr>
          <p:cNvGraphicFramePr/>
          <p:nvPr>
            <p:extLst>
              <p:ext uri="{D42A27DB-BD31-4B8C-83A1-F6EECF244321}">
                <p14:modId xmlns:p14="http://schemas.microsoft.com/office/powerpoint/2010/main" val="1948451853"/>
              </p:ext>
            </p:extLst>
          </p:nvPr>
        </p:nvGraphicFramePr>
        <p:xfrm>
          <a:off x="91086" y="1987045"/>
          <a:ext cx="4189072" cy="5002229"/>
        </p:xfrm>
        <a:graphic>
          <a:graphicData uri="http://schemas.openxmlformats.org/drawingml/2006/chart">
            <c:chart xmlns:c="http://schemas.openxmlformats.org/drawingml/2006/chart" xmlns:r="http://schemas.openxmlformats.org/officeDocument/2006/relationships" r:id="rId4"/>
          </a:graphicData>
        </a:graphic>
      </p:graphicFrame>
      <p:sp>
        <p:nvSpPr>
          <p:cNvPr id="77" name="Rectangle 1029">
            <a:extLst>
              <a:ext uri="{FF2B5EF4-FFF2-40B4-BE49-F238E27FC236}">
                <a16:creationId xmlns:a16="http://schemas.microsoft.com/office/drawing/2014/main" id="{AB8A1067-82A6-C2A3-B4CC-BD5783623F80}"/>
              </a:ext>
            </a:extLst>
          </p:cNvPr>
          <p:cNvSpPr>
            <a:spLocks noChangeArrowheads="1"/>
          </p:cNvSpPr>
          <p:nvPr/>
        </p:nvSpPr>
        <p:spPr bwMode="auto">
          <a:xfrm>
            <a:off x="251199" y="6066633"/>
            <a:ext cx="8575301" cy="4030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75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78" name="Title 1">
            <a:extLst>
              <a:ext uri="{FF2B5EF4-FFF2-40B4-BE49-F238E27FC236}">
                <a16:creationId xmlns:a16="http://schemas.microsoft.com/office/drawing/2014/main" id="{EE42FC0B-865F-9CE5-2697-9DBDCB5B41F1}"/>
              </a:ext>
            </a:extLst>
          </p:cNvPr>
          <p:cNvSpPr txBox="1">
            <a:spLocks/>
          </p:cNvSpPr>
          <p:nvPr/>
        </p:nvSpPr>
        <p:spPr>
          <a:xfrm>
            <a:off x="949187" y="1595697"/>
            <a:ext cx="2912960" cy="269921"/>
          </a:xfrm>
          <a:prstGeom prst="rect">
            <a:avLst/>
          </a:prstGeom>
        </p:spPr>
        <p:txBody>
          <a:bodyPr/>
          <a:lstStyle>
            <a:lvl1pPr algn="l" defTabSz="914400" rtl="0" eaLnBrk="1" latinLnBrk="0" hangingPunct="1">
              <a:spcBef>
                <a:spcPct val="0"/>
              </a:spcBef>
              <a:buNone/>
              <a:defRPr sz="2800" b="1" kern="1200">
                <a:solidFill>
                  <a:schemeClr val="tx1"/>
                </a:solidFill>
                <a:latin typeface="Arial Narrow" panose="020B0606020202030204" pitchFamily="34" charset="0"/>
                <a:ea typeface="+mj-ea"/>
                <a:cs typeface="+mj-cs"/>
              </a:defRPr>
            </a:lvl1pPr>
          </a:lstStyle>
          <a:p>
            <a:pPr algn="ctr" fontAlgn="base">
              <a:spcAft>
                <a:spcPct val="0"/>
              </a:spcAft>
            </a:pPr>
            <a:r>
              <a:rPr lang="en-US" sz="1300" b="0" dirty="0">
                <a:solidFill>
                  <a:srgbClr val="000000"/>
                </a:solidFill>
                <a:latin typeface="Verdana" panose="020B0604030504040204" pitchFamily="34" charset="0"/>
                <a:ea typeface="Verdana" panose="020B0604030504040204" pitchFamily="34" charset="0"/>
              </a:rPr>
              <a:t>By Segment</a:t>
            </a:r>
            <a:r>
              <a:rPr lang="en-US" sz="1400" b="0" dirty="0">
                <a:solidFill>
                  <a:srgbClr val="000000"/>
                </a:solidFill>
                <a:latin typeface="Verdana" panose="020B0604030504040204" pitchFamily="34" charset="0"/>
                <a:ea typeface="Verdana" panose="020B0604030504040204" pitchFamily="34" charset="0"/>
              </a:rPr>
              <a:t> </a:t>
            </a:r>
            <a:r>
              <a:rPr lang="en-US" sz="1000" b="0" dirty="0">
                <a:solidFill>
                  <a:srgbClr val="000000"/>
                </a:solidFill>
                <a:latin typeface="Verdana" panose="020B0604030504040204" pitchFamily="34" charset="0"/>
                <a:ea typeface="Verdana" panose="020B0604030504040204" pitchFamily="34" charset="0"/>
                <a:cs typeface="Arial" panose="020B0604020202020204" pitchFamily="34" charset="0"/>
              </a:rPr>
              <a:t> </a:t>
            </a:r>
            <a:r>
              <a:rPr lang="en-US" sz="900" b="0" dirty="0">
                <a:solidFill>
                  <a:srgbClr val="000000"/>
                </a:solidFill>
                <a:latin typeface="Verdana" panose="020B0604030504040204" pitchFamily="34" charset="0"/>
                <a:ea typeface="Verdana" panose="020B0604030504040204" pitchFamily="34" charset="0"/>
                <a:cs typeface="Arial" panose="020B0604020202020204" pitchFamily="34" charset="0"/>
              </a:rPr>
              <a:t>($ Millions) (Unaudited)</a:t>
            </a:r>
            <a:endParaRPr lang="en-US" sz="900" b="0" dirty="0">
              <a:solidFill>
                <a:srgbClr val="000000"/>
              </a:solidFill>
              <a:latin typeface="Verdana" panose="020B0604030504040204" pitchFamily="34" charset="0"/>
              <a:ea typeface="Verdana" panose="020B0604030504040204" pitchFamily="34" charset="0"/>
            </a:endParaRPr>
          </a:p>
        </p:txBody>
      </p:sp>
      <p:sp>
        <p:nvSpPr>
          <p:cNvPr id="79" name="Rectangle 7">
            <a:extLst>
              <a:ext uri="{FF2B5EF4-FFF2-40B4-BE49-F238E27FC236}">
                <a16:creationId xmlns:a16="http://schemas.microsoft.com/office/drawing/2014/main" id="{24E94075-F63A-54E7-EBDF-47D3D1002BAE}"/>
              </a:ext>
            </a:extLst>
          </p:cNvPr>
          <p:cNvSpPr>
            <a:spLocks noChangeArrowheads="1"/>
          </p:cNvSpPr>
          <p:nvPr/>
        </p:nvSpPr>
        <p:spPr bwMode="auto">
          <a:xfrm>
            <a:off x="490751" y="6038579"/>
            <a:ext cx="3533712" cy="4206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endParaRPr lang="en-US" altLang="en-US" sz="750" dirty="0">
              <a:solidFill>
                <a:srgbClr val="000000"/>
              </a:solidFill>
              <a:latin typeface="Verdana" panose="020B0604030504040204" pitchFamily="34" charset="0"/>
              <a:ea typeface="Verdana" panose="020B0604030504040204" pitchFamily="34" charset="0"/>
            </a:endParaRPr>
          </a:p>
        </p:txBody>
      </p:sp>
      <p:sp>
        <p:nvSpPr>
          <p:cNvPr id="80" name="Rectangle 79">
            <a:extLst>
              <a:ext uri="{FF2B5EF4-FFF2-40B4-BE49-F238E27FC236}">
                <a16:creationId xmlns:a16="http://schemas.microsoft.com/office/drawing/2014/main" id="{CE566109-79AB-2C74-C6CB-03154E732228}"/>
              </a:ext>
            </a:extLst>
          </p:cNvPr>
          <p:cNvSpPr>
            <a:spLocks noChangeArrowheads="1"/>
          </p:cNvSpPr>
          <p:nvPr/>
        </p:nvSpPr>
        <p:spPr bwMode="auto">
          <a:xfrm>
            <a:off x="792388" y="6097201"/>
            <a:ext cx="527388"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r>
              <a:rPr lang="en-US" altLang="en-US" sz="750" dirty="0">
                <a:solidFill>
                  <a:srgbClr val="000000"/>
                </a:solidFill>
                <a:latin typeface="Verdana" panose="020B0604030504040204" pitchFamily="34" charset="0"/>
                <a:ea typeface="Verdana" panose="020B0604030504040204" pitchFamily="34" charset="0"/>
              </a:rPr>
              <a:t>Mechanical</a:t>
            </a:r>
          </a:p>
        </p:txBody>
      </p:sp>
      <p:sp>
        <p:nvSpPr>
          <p:cNvPr id="81" name="Rectangle 11">
            <a:extLst>
              <a:ext uri="{FF2B5EF4-FFF2-40B4-BE49-F238E27FC236}">
                <a16:creationId xmlns:a16="http://schemas.microsoft.com/office/drawing/2014/main" id="{5A3A53F2-F129-198C-BFD9-EAD657C900D9}"/>
              </a:ext>
            </a:extLst>
          </p:cNvPr>
          <p:cNvSpPr>
            <a:spLocks noChangeArrowheads="1"/>
          </p:cNvSpPr>
          <p:nvPr/>
        </p:nvSpPr>
        <p:spPr bwMode="auto">
          <a:xfrm>
            <a:off x="2039664" y="6097201"/>
            <a:ext cx="43281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r>
              <a:rPr lang="en-US" altLang="en-US" sz="750" dirty="0">
                <a:solidFill>
                  <a:srgbClr val="000000"/>
                </a:solidFill>
                <a:latin typeface="Verdana" panose="020B0604030504040204" pitchFamily="34" charset="0"/>
                <a:ea typeface="Verdana" panose="020B0604030504040204" pitchFamily="34" charset="0"/>
              </a:rPr>
              <a:t>Electrical</a:t>
            </a:r>
          </a:p>
        </p:txBody>
      </p:sp>
      <p:sp>
        <p:nvSpPr>
          <p:cNvPr id="82" name="Rectangle 13">
            <a:extLst>
              <a:ext uri="{FF2B5EF4-FFF2-40B4-BE49-F238E27FC236}">
                <a16:creationId xmlns:a16="http://schemas.microsoft.com/office/drawing/2014/main" id="{BAC0E1D8-811C-BEFE-9B51-16DFB64AF0F4}"/>
              </a:ext>
            </a:extLst>
          </p:cNvPr>
          <p:cNvSpPr>
            <a:spLocks noChangeArrowheads="1"/>
          </p:cNvSpPr>
          <p:nvPr/>
        </p:nvSpPr>
        <p:spPr bwMode="auto">
          <a:xfrm>
            <a:off x="2999013" y="6098539"/>
            <a:ext cx="82234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r>
              <a:rPr lang="en-US" altLang="en-US" sz="750" dirty="0">
                <a:solidFill>
                  <a:srgbClr val="000000"/>
                </a:solidFill>
                <a:latin typeface="Verdana" panose="020B0604030504040204" pitchFamily="34" charset="0"/>
                <a:ea typeface="Verdana" panose="020B0604030504040204" pitchFamily="34" charset="0"/>
              </a:rPr>
              <a:t>Building Services</a:t>
            </a:r>
          </a:p>
        </p:txBody>
      </p:sp>
      <p:sp>
        <p:nvSpPr>
          <p:cNvPr id="83" name="Rectangle 82">
            <a:extLst>
              <a:ext uri="{FF2B5EF4-FFF2-40B4-BE49-F238E27FC236}">
                <a16:creationId xmlns:a16="http://schemas.microsoft.com/office/drawing/2014/main" id="{E9EE2804-5959-6FB0-D0ED-0E50A43AF046}"/>
              </a:ext>
            </a:extLst>
          </p:cNvPr>
          <p:cNvSpPr>
            <a:spLocks noChangeArrowheads="1"/>
          </p:cNvSpPr>
          <p:nvPr/>
        </p:nvSpPr>
        <p:spPr bwMode="auto">
          <a:xfrm>
            <a:off x="790244" y="6303449"/>
            <a:ext cx="89928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r>
              <a:rPr lang="en-US" altLang="en-US" sz="750" dirty="0">
                <a:solidFill>
                  <a:srgbClr val="000000"/>
                </a:solidFill>
                <a:latin typeface="Verdana" panose="020B0604030504040204" pitchFamily="34" charset="0"/>
                <a:ea typeface="Verdana" panose="020B0604030504040204" pitchFamily="34" charset="0"/>
              </a:rPr>
              <a:t>Industrial Services</a:t>
            </a:r>
          </a:p>
        </p:txBody>
      </p:sp>
      <p:sp>
        <p:nvSpPr>
          <p:cNvPr id="84" name="Rectangle 17">
            <a:extLst>
              <a:ext uri="{FF2B5EF4-FFF2-40B4-BE49-F238E27FC236}">
                <a16:creationId xmlns:a16="http://schemas.microsoft.com/office/drawing/2014/main" id="{465C2953-F995-11D2-B61C-2218AFC73CDF}"/>
              </a:ext>
            </a:extLst>
          </p:cNvPr>
          <p:cNvSpPr>
            <a:spLocks noChangeArrowheads="1"/>
          </p:cNvSpPr>
          <p:nvPr/>
        </p:nvSpPr>
        <p:spPr bwMode="auto">
          <a:xfrm>
            <a:off x="2048105" y="6303787"/>
            <a:ext cx="524182"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r>
              <a:rPr lang="en-US" altLang="en-US" sz="750" dirty="0">
                <a:solidFill>
                  <a:srgbClr val="000000"/>
                </a:solidFill>
                <a:latin typeface="Verdana" panose="020B0604030504040204" pitchFamily="34" charset="0"/>
                <a:ea typeface="Verdana" panose="020B0604030504040204" pitchFamily="34" charset="0"/>
              </a:rPr>
              <a:t>EMCOR UK</a:t>
            </a:r>
          </a:p>
        </p:txBody>
      </p:sp>
      <p:sp>
        <p:nvSpPr>
          <p:cNvPr id="86" name="Rectangle 1032">
            <a:extLst>
              <a:ext uri="{FF2B5EF4-FFF2-40B4-BE49-F238E27FC236}">
                <a16:creationId xmlns:a16="http://schemas.microsoft.com/office/drawing/2014/main" id="{05DF3CFE-44A2-ABF6-EB65-27150625821C}"/>
              </a:ext>
            </a:extLst>
          </p:cNvPr>
          <p:cNvSpPr>
            <a:spLocks noChangeArrowheads="1"/>
          </p:cNvSpPr>
          <p:nvPr/>
        </p:nvSpPr>
        <p:spPr bwMode="auto">
          <a:xfrm>
            <a:off x="574570" y="6091949"/>
            <a:ext cx="130175" cy="117523"/>
          </a:xfrm>
          <a:prstGeom prst="rect">
            <a:avLst/>
          </a:prstGeom>
          <a:solidFill>
            <a:srgbClr val="FFCC00"/>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75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87" name="Rectangle 1040">
            <a:extLst>
              <a:ext uri="{FF2B5EF4-FFF2-40B4-BE49-F238E27FC236}">
                <a16:creationId xmlns:a16="http://schemas.microsoft.com/office/drawing/2014/main" id="{F2F9490C-E5C3-3133-3C2A-FD7D02C073A2}"/>
              </a:ext>
            </a:extLst>
          </p:cNvPr>
          <p:cNvSpPr>
            <a:spLocks noChangeArrowheads="1"/>
          </p:cNvSpPr>
          <p:nvPr/>
        </p:nvSpPr>
        <p:spPr bwMode="auto">
          <a:xfrm>
            <a:off x="1837171" y="6287773"/>
            <a:ext cx="130175" cy="117523"/>
          </a:xfrm>
          <a:prstGeom prst="rect">
            <a:avLst/>
          </a:prstGeom>
          <a:solidFill>
            <a:srgbClr val="3366FF"/>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endParaRPr lang="en-US" altLang="en-US" sz="750" dirty="0">
              <a:solidFill>
                <a:srgbClr val="000000"/>
              </a:solidFill>
              <a:latin typeface="Verdana" panose="020B0604030504040204" pitchFamily="34" charset="0"/>
              <a:ea typeface="Verdana" panose="020B0604030504040204" pitchFamily="34" charset="0"/>
            </a:endParaRPr>
          </a:p>
        </p:txBody>
      </p:sp>
      <p:sp>
        <p:nvSpPr>
          <p:cNvPr id="88" name="Rectangle 1041">
            <a:extLst>
              <a:ext uri="{FF2B5EF4-FFF2-40B4-BE49-F238E27FC236}">
                <a16:creationId xmlns:a16="http://schemas.microsoft.com/office/drawing/2014/main" id="{9C457202-25C6-A045-27E7-4DABAED3E3A6}"/>
              </a:ext>
            </a:extLst>
          </p:cNvPr>
          <p:cNvSpPr>
            <a:spLocks noChangeArrowheads="1"/>
          </p:cNvSpPr>
          <p:nvPr/>
        </p:nvSpPr>
        <p:spPr bwMode="auto">
          <a:xfrm>
            <a:off x="1839490" y="6091949"/>
            <a:ext cx="130175" cy="117523"/>
          </a:xfrm>
          <a:prstGeom prst="rect">
            <a:avLst/>
          </a:prstGeom>
          <a:solidFill>
            <a:srgbClr val="993366"/>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endParaRPr lang="en-US" altLang="en-US" sz="750" dirty="0">
              <a:solidFill>
                <a:srgbClr val="000000"/>
              </a:solidFill>
              <a:latin typeface="Verdana" panose="020B0604030504040204" pitchFamily="34" charset="0"/>
              <a:ea typeface="Verdana" panose="020B0604030504040204" pitchFamily="34" charset="0"/>
            </a:endParaRPr>
          </a:p>
        </p:txBody>
      </p:sp>
      <p:sp>
        <p:nvSpPr>
          <p:cNvPr id="89" name="Rectangle 1042">
            <a:extLst>
              <a:ext uri="{FF2B5EF4-FFF2-40B4-BE49-F238E27FC236}">
                <a16:creationId xmlns:a16="http://schemas.microsoft.com/office/drawing/2014/main" id="{B3400287-70AB-EEFA-0FFA-AECDFEDC31E3}"/>
              </a:ext>
            </a:extLst>
          </p:cNvPr>
          <p:cNvSpPr>
            <a:spLocks noChangeArrowheads="1"/>
          </p:cNvSpPr>
          <p:nvPr/>
        </p:nvSpPr>
        <p:spPr bwMode="auto">
          <a:xfrm>
            <a:off x="2784370" y="6097993"/>
            <a:ext cx="130175" cy="117523"/>
          </a:xfrm>
          <a:prstGeom prst="rect">
            <a:avLst/>
          </a:prstGeom>
          <a:solidFill>
            <a:srgbClr val="FF8080"/>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endParaRPr lang="en-US" altLang="en-US" sz="750" dirty="0">
              <a:solidFill>
                <a:srgbClr val="000000"/>
              </a:solidFill>
              <a:latin typeface="Verdana" panose="020B0604030504040204" pitchFamily="34" charset="0"/>
              <a:ea typeface="Verdana" panose="020B0604030504040204" pitchFamily="34" charset="0"/>
            </a:endParaRPr>
          </a:p>
        </p:txBody>
      </p:sp>
      <p:sp>
        <p:nvSpPr>
          <p:cNvPr id="90" name="Rectangle 1043">
            <a:extLst>
              <a:ext uri="{FF2B5EF4-FFF2-40B4-BE49-F238E27FC236}">
                <a16:creationId xmlns:a16="http://schemas.microsoft.com/office/drawing/2014/main" id="{6BF48F83-3FEA-399F-753D-4C03BF3F1171}"/>
              </a:ext>
            </a:extLst>
          </p:cNvPr>
          <p:cNvSpPr>
            <a:spLocks noChangeArrowheads="1"/>
          </p:cNvSpPr>
          <p:nvPr/>
        </p:nvSpPr>
        <p:spPr bwMode="auto">
          <a:xfrm>
            <a:off x="579804" y="6286955"/>
            <a:ext cx="130175" cy="117523"/>
          </a:xfrm>
          <a:prstGeom prst="rect">
            <a:avLst/>
          </a:prstGeom>
          <a:solidFill>
            <a:srgbClr val="CCFFCC"/>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defTabSz="914400" fontAlgn="base">
              <a:spcBef>
                <a:spcPct val="0"/>
              </a:spcBef>
              <a:spcAft>
                <a:spcPct val="0"/>
              </a:spcAft>
            </a:pPr>
            <a:endParaRPr lang="en-US" altLang="en-US" sz="750" dirty="0">
              <a:solidFill>
                <a:srgbClr val="000000"/>
              </a:solidFill>
              <a:latin typeface="Verdana" panose="020B0604030504040204" pitchFamily="34" charset="0"/>
              <a:ea typeface="Verdana" panose="020B0604030504040204" pitchFamily="34" charset="0"/>
            </a:endParaRPr>
          </a:p>
        </p:txBody>
      </p:sp>
      <p:sp>
        <p:nvSpPr>
          <p:cNvPr id="91" name="Title 1">
            <a:extLst>
              <a:ext uri="{FF2B5EF4-FFF2-40B4-BE49-F238E27FC236}">
                <a16:creationId xmlns:a16="http://schemas.microsoft.com/office/drawing/2014/main" id="{4EFCF0C7-0A84-15DF-61F9-837D81E97107}"/>
              </a:ext>
            </a:extLst>
          </p:cNvPr>
          <p:cNvSpPr txBox="1">
            <a:spLocks/>
          </p:cNvSpPr>
          <p:nvPr/>
        </p:nvSpPr>
        <p:spPr>
          <a:xfrm>
            <a:off x="5119339" y="1602202"/>
            <a:ext cx="3223003" cy="270210"/>
          </a:xfrm>
          <a:prstGeom prst="rect">
            <a:avLst/>
          </a:prstGeom>
        </p:spPr>
        <p:txBody>
          <a:bodyPr/>
          <a:lstStyle>
            <a:lvl1pPr algn="l" defTabSz="914400" rtl="0" eaLnBrk="1" latinLnBrk="0" hangingPunct="1">
              <a:spcBef>
                <a:spcPct val="0"/>
              </a:spcBef>
              <a:buNone/>
              <a:defRPr sz="2800" b="1" kern="1200">
                <a:solidFill>
                  <a:schemeClr val="tx1"/>
                </a:solidFill>
                <a:latin typeface="Arial Narrow" panose="020B0606020202030204" pitchFamily="34" charset="0"/>
                <a:ea typeface="+mj-ea"/>
                <a:cs typeface="+mj-cs"/>
              </a:defRPr>
            </a:lvl1pPr>
          </a:lstStyle>
          <a:p>
            <a:pPr algn="ctr" fontAlgn="base">
              <a:spcBef>
                <a:spcPts val="0"/>
              </a:spcBef>
              <a:spcAft>
                <a:spcPct val="0"/>
              </a:spcAft>
            </a:pPr>
            <a:r>
              <a:rPr lang="en-US" sz="1300" b="0" dirty="0">
                <a:solidFill>
                  <a:srgbClr val="000000"/>
                </a:solidFill>
                <a:latin typeface="Verdana" panose="020B0604030504040204" pitchFamily="34" charset="0"/>
                <a:ea typeface="Verdana" panose="020B0604030504040204" pitchFamily="34" charset="0"/>
              </a:rPr>
              <a:t>By Market Sector </a:t>
            </a:r>
            <a:r>
              <a:rPr lang="en-US" sz="1400" b="0" dirty="0">
                <a:solidFill>
                  <a:srgbClr val="000000"/>
                </a:solidFill>
                <a:latin typeface="Verdana" panose="020B0604030504040204" pitchFamily="34" charset="0"/>
                <a:ea typeface="Verdana" panose="020B0604030504040204" pitchFamily="34" charset="0"/>
              </a:rPr>
              <a:t> </a:t>
            </a:r>
            <a:r>
              <a:rPr lang="en-US" sz="900" b="0" dirty="0">
                <a:solidFill>
                  <a:prstClr val="black"/>
                </a:solidFill>
                <a:latin typeface="Verdana" panose="020B0604030504040204" pitchFamily="34" charset="0"/>
                <a:ea typeface="Verdana" panose="020B0604030504040204" pitchFamily="34" charset="0"/>
                <a:cs typeface="Arial" panose="020B0604020202020204" pitchFamily="34" charset="0"/>
              </a:rPr>
              <a:t>($ Millions) </a:t>
            </a:r>
            <a:r>
              <a:rPr lang="en-US" sz="900" b="0" dirty="0">
                <a:solidFill>
                  <a:srgbClr val="000000"/>
                </a:solidFill>
                <a:latin typeface="Verdana" panose="020B0604030504040204" pitchFamily="34" charset="0"/>
                <a:ea typeface="Verdana" panose="020B0604030504040204" pitchFamily="34" charset="0"/>
                <a:cs typeface="Arial" panose="020B0604020202020204" pitchFamily="34" charset="0"/>
              </a:rPr>
              <a:t>(Unaudited) </a:t>
            </a:r>
            <a:endParaRPr lang="en-US" sz="900" b="0" dirty="0">
              <a:solidFill>
                <a:prstClr val="black"/>
              </a:solidFill>
              <a:latin typeface="Verdana" panose="020B0604030504040204" pitchFamily="34" charset="0"/>
              <a:ea typeface="Verdana" panose="020B0604030504040204" pitchFamily="34" charset="0"/>
            </a:endParaRPr>
          </a:p>
          <a:p>
            <a:pPr algn="ctr" fontAlgn="base">
              <a:spcAft>
                <a:spcPct val="0"/>
              </a:spcAft>
            </a:pPr>
            <a:r>
              <a:rPr lang="en-US" sz="1400" b="0" dirty="0">
                <a:solidFill>
                  <a:srgbClr val="000000"/>
                </a:solidFill>
                <a:latin typeface="Verdana" panose="020B0604030504040204" pitchFamily="34" charset="0"/>
                <a:ea typeface="Verdana" panose="020B0604030504040204" pitchFamily="34" charset="0"/>
              </a:rPr>
              <a:t>    </a:t>
            </a:r>
          </a:p>
        </p:txBody>
      </p:sp>
      <p:sp>
        <p:nvSpPr>
          <p:cNvPr id="92" name="Text Box 27">
            <a:extLst>
              <a:ext uri="{FF2B5EF4-FFF2-40B4-BE49-F238E27FC236}">
                <a16:creationId xmlns:a16="http://schemas.microsoft.com/office/drawing/2014/main" id="{684F5706-8066-A886-E546-FE46089C3303}"/>
              </a:ext>
            </a:extLst>
          </p:cNvPr>
          <p:cNvSpPr txBox="1">
            <a:spLocks noChangeArrowheads="1"/>
          </p:cNvSpPr>
          <p:nvPr/>
        </p:nvSpPr>
        <p:spPr bwMode="auto">
          <a:xfrm>
            <a:off x="1064473" y="2599271"/>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$8,635</a:t>
            </a:r>
          </a:p>
        </p:txBody>
      </p:sp>
      <p:sp>
        <p:nvSpPr>
          <p:cNvPr id="93" name="Text Box 27">
            <a:extLst>
              <a:ext uri="{FF2B5EF4-FFF2-40B4-BE49-F238E27FC236}">
                <a16:creationId xmlns:a16="http://schemas.microsoft.com/office/drawing/2014/main" id="{E240AF9C-B6F0-6762-55E6-9BB079404198}"/>
              </a:ext>
            </a:extLst>
          </p:cNvPr>
          <p:cNvSpPr txBox="1">
            <a:spLocks noChangeArrowheads="1"/>
          </p:cNvSpPr>
          <p:nvPr/>
        </p:nvSpPr>
        <p:spPr bwMode="auto">
          <a:xfrm>
            <a:off x="2222977" y="2533875"/>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$8,847</a:t>
            </a:r>
          </a:p>
        </p:txBody>
      </p:sp>
      <p:sp>
        <p:nvSpPr>
          <p:cNvPr id="94" name="Text Box 27">
            <a:extLst>
              <a:ext uri="{FF2B5EF4-FFF2-40B4-BE49-F238E27FC236}">
                <a16:creationId xmlns:a16="http://schemas.microsoft.com/office/drawing/2014/main" id="{A1204C00-9993-3591-BA1B-D1CBB9FE2088}"/>
              </a:ext>
            </a:extLst>
          </p:cNvPr>
          <p:cNvSpPr txBox="1">
            <a:spLocks noChangeArrowheads="1"/>
          </p:cNvSpPr>
          <p:nvPr/>
        </p:nvSpPr>
        <p:spPr bwMode="auto">
          <a:xfrm>
            <a:off x="3355271" y="2249029"/>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$9,789</a:t>
            </a:r>
          </a:p>
        </p:txBody>
      </p:sp>
      <p:sp>
        <p:nvSpPr>
          <p:cNvPr id="95" name="Rectangle 1031">
            <a:extLst>
              <a:ext uri="{FF2B5EF4-FFF2-40B4-BE49-F238E27FC236}">
                <a16:creationId xmlns:a16="http://schemas.microsoft.com/office/drawing/2014/main" id="{AF3A78BE-BED0-9826-A318-1926406F0B43}"/>
              </a:ext>
            </a:extLst>
          </p:cNvPr>
          <p:cNvSpPr>
            <a:spLocks noChangeArrowheads="1"/>
          </p:cNvSpPr>
          <p:nvPr/>
        </p:nvSpPr>
        <p:spPr bwMode="auto">
          <a:xfrm>
            <a:off x="4500595" y="5920750"/>
            <a:ext cx="4546342" cy="848178"/>
          </a:xfrm>
          <a:prstGeom prst="rect">
            <a:avLst/>
          </a:prstGeom>
          <a:noFill/>
          <a:ln w="635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altLang="en-US" sz="750" kern="0" dirty="0">
              <a:solidFill>
                <a:prstClr val="black"/>
              </a:solidFill>
              <a:latin typeface="Verdana" panose="020B0604030504040204" pitchFamily="34" charset="0"/>
              <a:ea typeface="Verdana" panose="020B0604030504040204" pitchFamily="34" charset="0"/>
            </a:endParaRPr>
          </a:p>
        </p:txBody>
      </p:sp>
      <p:sp>
        <p:nvSpPr>
          <p:cNvPr id="96" name="Rectangle 1033">
            <a:extLst>
              <a:ext uri="{FF2B5EF4-FFF2-40B4-BE49-F238E27FC236}">
                <a16:creationId xmlns:a16="http://schemas.microsoft.com/office/drawing/2014/main" id="{0BDE2C53-776C-6A95-E862-9BAA7FEA711E}"/>
              </a:ext>
            </a:extLst>
          </p:cNvPr>
          <p:cNvSpPr>
            <a:spLocks noChangeArrowheads="1"/>
          </p:cNvSpPr>
          <p:nvPr/>
        </p:nvSpPr>
        <p:spPr bwMode="auto">
          <a:xfrm>
            <a:off x="4762490" y="6011890"/>
            <a:ext cx="56906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Commercial</a:t>
            </a:r>
          </a:p>
        </p:txBody>
      </p:sp>
      <p:sp>
        <p:nvSpPr>
          <p:cNvPr id="97" name="Rectangle 1034">
            <a:extLst>
              <a:ext uri="{FF2B5EF4-FFF2-40B4-BE49-F238E27FC236}">
                <a16:creationId xmlns:a16="http://schemas.microsoft.com/office/drawing/2014/main" id="{669F7FCE-7E1A-8C25-3667-ADD63AAFE20A}"/>
              </a:ext>
            </a:extLst>
          </p:cNvPr>
          <p:cNvSpPr>
            <a:spLocks noChangeArrowheads="1"/>
          </p:cNvSpPr>
          <p:nvPr/>
        </p:nvSpPr>
        <p:spPr bwMode="auto">
          <a:xfrm>
            <a:off x="6101422" y="6011890"/>
            <a:ext cx="134011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Network &amp; Communications</a:t>
            </a:r>
          </a:p>
        </p:txBody>
      </p:sp>
      <p:sp>
        <p:nvSpPr>
          <p:cNvPr id="98" name="Rectangle 1035">
            <a:extLst>
              <a:ext uri="{FF2B5EF4-FFF2-40B4-BE49-F238E27FC236}">
                <a16:creationId xmlns:a16="http://schemas.microsoft.com/office/drawing/2014/main" id="{B2D04FF7-C693-205E-B675-A9A785A647EC}"/>
              </a:ext>
            </a:extLst>
          </p:cNvPr>
          <p:cNvSpPr>
            <a:spLocks noChangeArrowheads="1"/>
          </p:cNvSpPr>
          <p:nvPr/>
        </p:nvSpPr>
        <p:spPr bwMode="auto">
          <a:xfrm>
            <a:off x="4764722" y="6195119"/>
            <a:ext cx="128358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Healthcare</a:t>
            </a:r>
          </a:p>
        </p:txBody>
      </p:sp>
      <p:sp>
        <p:nvSpPr>
          <p:cNvPr id="99" name="Rectangle 1036">
            <a:extLst>
              <a:ext uri="{FF2B5EF4-FFF2-40B4-BE49-F238E27FC236}">
                <a16:creationId xmlns:a16="http://schemas.microsoft.com/office/drawing/2014/main" id="{C9456981-3143-73D3-1E59-C2077519699E}"/>
              </a:ext>
            </a:extLst>
          </p:cNvPr>
          <p:cNvSpPr>
            <a:spLocks noChangeArrowheads="1"/>
          </p:cNvSpPr>
          <p:nvPr/>
        </p:nvSpPr>
        <p:spPr bwMode="auto">
          <a:xfrm>
            <a:off x="7718384" y="6013604"/>
            <a:ext cx="137591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High-Tech Manufacturing</a:t>
            </a:r>
          </a:p>
        </p:txBody>
      </p:sp>
      <p:sp>
        <p:nvSpPr>
          <p:cNvPr id="100" name="Rectangle 1037">
            <a:extLst>
              <a:ext uri="{FF2B5EF4-FFF2-40B4-BE49-F238E27FC236}">
                <a16:creationId xmlns:a16="http://schemas.microsoft.com/office/drawing/2014/main" id="{9EA80B83-695A-BE86-C5CD-5D54EC317710}"/>
              </a:ext>
            </a:extLst>
          </p:cNvPr>
          <p:cNvSpPr>
            <a:spLocks noChangeArrowheads="1"/>
          </p:cNvSpPr>
          <p:nvPr/>
        </p:nvSpPr>
        <p:spPr bwMode="auto">
          <a:xfrm>
            <a:off x="6098151" y="6196161"/>
            <a:ext cx="580287"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Institutional</a:t>
            </a:r>
          </a:p>
        </p:txBody>
      </p:sp>
      <p:sp>
        <p:nvSpPr>
          <p:cNvPr id="101" name="Rectangle 1038">
            <a:extLst>
              <a:ext uri="{FF2B5EF4-FFF2-40B4-BE49-F238E27FC236}">
                <a16:creationId xmlns:a16="http://schemas.microsoft.com/office/drawing/2014/main" id="{05C14BBA-B0D2-6B4B-1F19-08142F941EE2}"/>
              </a:ext>
            </a:extLst>
          </p:cNvPr>
          <p:cNvSpPr>
            <a:spLocks noChangeArrowheads="1"/>
          </p:cNvSpPr>
          <p:nvPr/>
        </p:nvSpPr>
        <p:spPr bwMode="auto">
          <a:xfrm>
            <a:off x="7709206" y="6381073"/>
            <a:ext cx="70692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Transportation</a:t>
            </a:r>
          </a:p>
        </p:txBody>
      </p:sp>
      <p:sp>
        <p:nvSpPr>
          <p:cNvPr id="102" name="Rectangle 1039">
            <a:extLst>
              <a:ext uri="{FF2B5EF4-FFF2-40B4-BE49-F238E27FC236}">
                <a16:creationId xmlns:a16="http://schemas.microsoft.com/office/drawing/2014/main" id="{68D0138C-544B-CD1E-9FE3-E69FF74BEA0A}"/>
              </a:ext>
            </a:extLst>
          </p:cNvPr>
          <p:cNvSpPr>
            <a:spLocks noChangeArrowheads="1"/>
          </p:cNvSpPr>
          <p:nvPr/>
        </p:nvSpPr>
        <p:spPr bwMode="auto">
          <a:xfrm>
            <a:off x="4766696" y="6396664"/>
            <a:ext cx="152241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Water &amp; Wastewater</a:t>
            </a:r>
          </a:p>
        </p:txBody>
      </p:sp>
      <p:sp>
        <p:nvSpPr>
          <p:cNvPr id="112" name="Rectangle 1041">
            <a:extLst>
              <a:ext uri="{FF2B5EF4-FFF2-40B4-BE49-F238E27FC236}">
                <a16:creationId xmlns:a16="http://schemas.microsoft.com/office/drawing/2014/main" id="{A463C84B-E2A5-0451-88E0-CF53970CDD40}"/>
              </a:ext>
            </a:extLst>
          </p:cNvPr>
          <p:cNvSpPr>
            <a:spLocks noChangeArrowheads="1"/>
          </p:cNvSpPr>
          <p:nvPr/>
        </p:nvSpPr>
        <p:spPr bwMode="auto">
          <a:xfrm>
            <a:off x="5889494" y="6003655"/>
            <a:ext cx="130175" cy="117475"/>
          </a:xfrm>
          <a:prstGeom prst="rect">
            <a:avLst/>
          </a:prstGeom>
          <a:solidFill>
            <a:srgbClr val="993366"/>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3" name="Rectangle 1042">
            <a:extLst>
              <a:ext uri="{FF2B5EF4-FFF2-40B4-BE49-F238E27FC236}">
                <a16:creationId xmlns:a16="http://schemas.microsoft.com/office/drawing/2014/main" id="{55260D74-6B61-17BC-EC2A-C1CF0E288852}"/>
              </a:ext>
            </a:extLst>
          </p:cNvPr>
          <p:cNvSpPr>
            <a:spLocks noChangeArrowheads="1"/>
          </p:cNvSpPr>
          <p:nvPr/>
        </p:nvSpPr>
        <p:spPr bwMode="auto">
          <a:xfrm>
            <a:off x="7509953" y="6000989"/>
            <a:ext cx="130175" cy="117475"/>
          </a:xfrm>
          <a:prstGeom prst="rect">
            <a:avLst/>
          </a:prstGeom>
          <a:solidFill>
            <a:srgbClr val="FF8080"/>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4" name="Rectangle 1043">
            <a:extLst>
              <a:ext uri="{FF2B5EF4-FFF2-40B4-BE49-F238E27FC236}">
                <a16:creationId xmlns:a16="http://schemas.microsoft.com/office/drawing/2014/main" id="{BFB0C7E5-B265-F645-54ED-04A7FC894733}"/>
              </a:ext>
            </a:extLst>
          </p:cNvPr>
          <p:cNvSpPr>
            <a:spLocks noChangeArrowheads="1"/>
          </p:cNvSpPr>
          <p:nvPr/>
        </p:nvSpPr>
        <p:spPr bwMode="auto">
          <a:xfrm>
            <a:off x="4574889" y="6187181"/>
            <a:ext cx="130175" cy="117475"/>
          </a:xfrm>
          <a:prstGeom prst="rect">
            <a:avLst/>
          </a:prstGeom>
          <a:solidFill>
            <a:srgbClr val="CCFFCC"/>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5" name="Rectangle 1044">
            <a:extLst>
              <a:ext uri="{FF2B5EF4-FFF2-40B4-BE49-F238E27FC236}">
                <a16:creationId xmlns:a16="http://schemas.microsoft.com/office/drawing/2014/main" id="{6CAB1C0E-5A3B-4287-92CE-7890A1C6D375}"/>
              </a:ext>
            </a:extLst>
          </p:cNvPr>
          <p:cNvSpPr>
            <a:spLocks noChangeArrowheads="1"/>
          </p:cNvSpPr>
          <p:nvPr/>
        </p:nvSpPr>
        <p:spPr bwMode="auto">
          <a:xfrm>
            <a:off x="4572844" y="6379591"/>
            <a:ext cx="130175" cy="117475"/>
          </a:xfrm>
          <a:prstGeom prst="rect">
            <a:avLst/>
          </a:prstGeom>
          <a:solidFill>
            <a:srgbClr val="B2B2B2"/>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6" name="Rectangle 1045">
            <a:extLst>
              <a:ext uri="{FF2B5EF4-FFF2-40B4-BE49-F238E27FC236}">
                <a16:creationId xmlns:a16="http://schemas.microsoft.com/office/drawing/2014/main" id="{DECD8642-74CA-A74C-8D12-CBDC7D82ED32}"/>
              </a:ext>
            </a:extLst>
          </p:cNvPr>
          <p:cNvSpPr>
            <a:spLocks noChangeArrowheads="1"/>
          </p:cNvSpPr>
          <p:nvPr/>
        </p:nvSpPr>
        <p:spPr bwMode="auto">
          <a:xfrm>
            <a:off x="7504321" y="6187212"/>
            <a:ext cx="130175" cy="117475"/>
          </a:xfrm>
          <a:prstGeom prst="rect">
            <a:avLst/>
          </a:prstGeom>
          <a:solidFill>
            <a:srgbClr val="99CCFF"/>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7" name="Rectangle 1032">
            <a:extLst>
              <a:ext uri="{FF2B5EF4-FFF2-40B4-BE49-F238E27FC236}">
                <a16:creationId xmlns:a16="http://schemas.microsoft.com/office/drawing/2014/main" id="{6C0F7D12-52E0-4993-BD48-E28AA7030A59}"/>
              </a:ext>
            </a:extLst>
          </p:cNvPr>
          <p:cNvSpPr>
            <a:spLocks noChangeArrowheads="1"/>
          </p:cNvSpPr>
          <p:nvPr/>
        </p:nvSpPr>
        <p:spPr bwMode="auto">
          <a:xfrm>
            <a:off x="4573140" y="6004738"/>
            <a:ext cx="130175" cy="117475"/>
          </a:xfrm>
          <a:prstGeom prst="rect">
            <a:avLst/>
          </a:prstGeom>
          <a:solidFill>
            <a:srgbClr val="FFCC00"/>
          </a:solidFill>
          <a:ln w="9525">
            <a:solidFill>
              <a:sysClr val="windowText" lastClr="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defRPr/>
            </a:pPr>
            <a:endParaRPr lang="en-US" altLang="en-US" sz="750" kern="0" dirty="0">
              <a:solidFill>
                <a:prstClr val="black"/>
              </a:solidFill>
              <a:latin typeface="Verdana" panose="020B0604030504040204" pitchFamily="34" charset="0"/>
              <a:ea typeface="Verdana" panose="020B0604030504040204" pitchFamily="34" charset="0"/>
            </a:endParaRPr>
          </a:p>
        </p:txBody>
      </p:sp>
      <p:sp>
        <p:nvSpPr>
          <p:cNvPr id="118" name="Rectangle 1040">
            <a:extLst>
              <a:ext uri="{FF2B5EF4-FFF2-40B4-BE49-F238E27FC236}">
                <a16:creationId xmlns:a16="http://schemas.microsoft.com/office/drawing/2014/main" id="{D1DB98E5-BC77-E61C-003D-41D9733D70E7}"/>
              </a:ext>
            </a:extLst>
          </p:cNvPr>
          <p:cNvSpPr>
            <a:spLocks noChangeArrowheads="1"/>
          </p:cNvSpPr>
          <p:nvPr/>
        </p:nvSpPr>
        <p:spPr bwMode="auto">
          <a:xfrm>
            <a:off x="5889912" y="6191692"/>
            <a:ext cx="130175" cy="117475"/>
          </a:xfrm>
          <a:prstGeom prst="rect">
            <a:avLst/>
          </a:prstGeom>
          <a:solidFill>
            <a:srgbClr val="3366FF"/>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19" name="Rectangle 1038">
            <a:extLst>
              <a:ext uri="{FF2B5EF4-FFF2-40B4-BE49-F238E27FC236}">
                <a16:creationId xmlns:a16="http://schemas.microsoft.com/office/drawing/2014/main" id="{8C913AB5-F2B2-AA93-872F-1A212A90287D}"/>
              </a:ext>
            </a:extLst>
          </p:cNvPr>
          <p:cNvSpPr>
            <a:spLocks noChangeArrowheads="1"/>
          </p:cNvSpPr>
          <p:nvPr/>
        </p:nvSpPr>
        <p:spPr bwMode="auto">
          <a:xfrm>
            <a:off x="4761093" y="6589961"/>
            <a:ext cx="116859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Short Duration Projects </a:t>
            </a:r>
          </a:p>
        </p:txBody>
      </p:sp>
      <p:sp>
        <p:nvSpPr>
          <p:cNvPr id="120" name="Rectangle 1045">
            <a:extLst>
              <a:ext uri="{FF2B5EF4-FFF2-40B4-BE49-F238E27FC236}">
                <a16:creationId xmlns:a16="http://schemas.microsoft.com/office/drawing/2014/main" id="{A9D5EB05-1D71-2C86-F1A0-0B7908A01462}"/>
              </a:ext>
            </a:extLst>
          </p:cNvPr>
          <p:cNvSpPr>
            <a:spLocks noChangeArrowheads="1"/>
          </p:cNvSpPr>
          <p:nvPr/>
        </p:nvSpPr>
        <p:spPr bwMode="auto">
          <a:xfrm>
            <a:off x="5890212" y="6382649"/>
            <a:ext cx="130175" cy="117475"/>
          </a:xfrm>
          <a:prstGeom prst="rect">
            <a:avLst/>
          </a:prstGeom>
          <a:solidFill>
            <a:srgbClr val="FFFF99"/>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21" name="Rectangle 1035">
            <a:extLst>
              <a:ext uri="{FF2B5EF4-FFF2-40B4-BE49-F238E27FC236}">
                <a16:creationId xmlns:a16="http://schemas.microsoft.com/office/drawing/2014/main" id="{3CD73C57-35F3-EB03-404C-E656839F4C4C}"/>
              </a:ext>
            </a:extLst>
          </p:cNvPr>
          <p:cNvSpPr>
            <a:spLocks noChangeArrowheads="1"/>
          </p:cNvSpPr>
          <p:nvPr/>
        </p:nvSpPr>
        <p:spPr bwMode="auto">
          <a:xfrm>
            <a:off x="7708958" y="6199277"/>
            <a:ext cx="1283589"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Manufacturing &amp; Industrial</a:t>
            </a:r>
          </a:p>
        </p:txBody>
      </p:sp>
      <p:sp>
        <p:nvSpPr>
          <p:cNvPr id="122" name="Rectangle 1038">
            <a:extLst>
              <a:ext uri="{FF2B5EF4-FFF2-40B4-BE49-F238E27FC236}">
                <a16:creationId xmlns:a16="http://schemas.microsoft.com/office/drawing/2014/main" id="{B793CDEC-AD30-E888-4669-D7F13AE989F2}"/>
              </a:ext>
            </a:extLst>
          </p:cNvPr>
          <p:cNvSpPr>
            <a:spLocks noChangeArrowheads="1"/>
          </p:cNvSpPr>
          <p:nvPr/>
        </p:nvSpPr>
        <p:spPr bwMode="auto">
          <a:xfrm>
            <a:off x="6097752" y="6388163"/>
            <a:ext cx="137217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Aft>
                <a:spcPct val="10000"/>
              </a:spcAft>
            </a:pPr>
            <a:r>
              <a:rPr lang="en-US" altLang="en-US" sz="750" dirty="0">
                <a:solidFill>
                  <a:prstClr val="black"/>
                </a:solidFill>
                <a:latin typeface="Verdana" panose="020B0604030504040204" pitchFamily="34" charset="0"/>
                <a:ea typeface="Verdana" panose="020B0604030504040204" pitchFamily="34" charset="0"/>
              </a:rPr>
              <a:t>Hospitality &amp; Entertainment</a:t>
            </a:r>
          </a:p>
        </p:txBody>
      </p:sp>
      <p:sp>
        <p:nvSpPr>
          <p:cNvPr id="123" name="Rectangle 1045">
            <a:extLst>
              <a:ext uri="{FF2B5EF4-FFF2-40B4-BE49-F238E27FC236}">
                <a16:creationId xmlns:a16="http://schemas.microsoft.com/office/drawing/2014/main" id="{E1D44584-1ECE-A2C8-BEE5-95C082CB6BEA}"/>
              </a:ext>
            </a:extLst>
          </p:cNvPr>
          <p:cNvSpPr>
            <a:spLocks noChangeArrowheads="1"/>
          </p:cNvSpPr>
          <p:nvPr/>
        </p:nvSpPr>
        <p:spPr bwMode="auto">
          <a:xfrm>
            <a:off x="7508150" y="6381517"/>
            <a:ext cx="130175" cy="117475"/>
          </a:xfrm>
          <a:prstGeom prst="rect">
            <a:avLst/>
          </a:prstGeom>
          <a:solidFill>
            <a:srgbClr val="FFCCCC"/>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24" name="Rectangle 1045">
            <a:extLst>
              <a:ext uri="{FF2B5EF4-FFF2-40B4-BE49-F238E27FC236}">
                <a16:creationId xmlns:a16="http://schemas.microsoft.com/office/drawing/2014/main" id="{B3835860-3485-19A0-EDAF-4B25E2AAEC0D}"/>
              </a:ext>
            </a:extLst>
          </p:cNvPr>
          <p:cNvSpPr>
            <a:spLocks noChangeArrowheads="1"/>
          </p:cNvSpPr>
          <p:nvPr/>
        </p:nvSpPr>
        <p:spPr bwMode="auto">
          <a:xfrm>
            <a:off x="4574179" y="6580665"/>
            <a:ext cx="130175" cy="117475"/>
          </a:xfrm>
          <a:prstGeom prst="rect">
            <a:avLst/>
          </a:prstGeom>
          <a:solidFill>
            <a:srgbClr val="FFDBB7"/>
          </a:solidFill>
          <a:ln w="9525">
            <a:solidFill>
              <a:srgbClr val="000000"/>
            </a:solidFill>
            <a:miter lim="800000"/>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endParaRPr lang="en-US" altLang="en-US" sz="750" dirty="0">
              <a:solidFill>
                <a:prstClr val="black"/>
              </a:solidFill>
              <a:latin typeface="Verdana" panose="020B0604030504040204" pitchFamily="34" charset="0"/>
              <a:ea typeface="Verdana" panose="020B0604030504040204" pitchFamily="34" charset="0"/>
            </a:endParaRPr>
          </a:p>
        </p:txBody>
      </p:sp>
      <p:sp>
        <p:nvSpPr>
          <p:cNvPr id="125" name="Text Box 27">
            <a:extLst>
              <a:ext uri="{FF2B5EF4-FFF2-40B4-BE49-F238E27FC236}">
                <a16:creationId xmlns:a16="http://schemas.microsoft.com/office/drawing/2014/main" id="{971BE0B9-9E54-FDDB-96B4-097F3190310F}"/>
              </a:ext>
            </a:extLst>
          </p:cNvPr>
          <p:cNvSpPr txBox="1">
            <a:spLocks noChangeArrowheads="1"/>
          </p:cNvSpPr>
          <p:nvPr/>
        </p:nvSpPr>
        <p:spPr bwMode="auto">
          <a:xfrm>
            <a:off x="5513618" y="2594892"/>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$8,635</a:t>
            </a:r>
          </a:p>
        </p:txBody>
      </p:sp>
      <p:sp>
        <p:nvSpPr>
          <p:cNvPr id="126" name="Text Box 27">
            <a:extLst>
              <a:ext uri="{FF2B5EF4-FFF2-40B4-BE49-F238E27FC236}">
                <a16:creationId xmlns:a16="http://schemas.microsoft.com/office/drawing/2014/main" id="{A563DAC6-7B0D-9D2B-EC80-9E6AF42CEDB9}"/>
              </a:ext>
            </a:extLst>
          </p:cNvPr>
          <p:cNvSpPr txBox="1">
            <a:spLocks noChangeArrowheads="1"/>
          </p:cNvSpPr>
          <p:nvPr/>
        </p:nvSpPr>
        <p:spPr bwMode="auto">
          <a:xfrm>
            <a:off x="6657421" y="2530020"/>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$8,847</a:t>
            </a:r>
          </a:p>
        </p:txBody>
      </p:sp>
      <p:sp>
        <p:nvSpPr>
          <p:cNvPr id="127" name="Text Box 27">
            <a:extLst>
              <a:ext uri="{FF2B5EF4-FFF2-40B4-BE49-F238E27FC236}">
                <a16:creationId xmlns:a16="http://schemas.microsoft.com/office/drawing/2014/main" id="{F0DD7826-17E5-D8D4-8CA7-EAB19FF1B765}"/>
              </a:ext>
            </a:extLst>
          </p:cNvPr>
          <p:cNvSpPr txBox="1">
            <a:spLocks noChangeArrowheads="1"/>
          </p:cNvSpPr>
          <p:nvPr/>
        </p:nvSpPr>
        <p:spPr bwMode="auto">
          <a:xfrm>
            <a:off x="7803819" y="2247209"/>
            <a:ext cx="639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938">
                <a:solidFill>
                  <a:srgbClr val="000000"/>
                </a:solidFill>
                <a:miter lim="800000"/>
                <a:headEnd/>
                <a:tailEnd/>
              </a14:hiddenLine>
            </a:ext>
          </a:extLst>
        </p:spPr>
        <p:txBody>
          <a:bodyPr wrap="none">
            <a:spAutoFit/>
          </a:bodyPr>
          <a:lstStyle>
            <a:lvl1pPr eaLnBrk="0" hangingPunct="0">
              <a:defRPr sz="2400" b="1">
                <a:solidFill>
                  <a:schemeClr val="tx1"/>
                </a:solidFill>
                <a:latin typeface="Helvetica" pitchFamily="34" charset="0"/>
              </a:defRPr>
            </a:lvl1pPr>
            <a:lvl2pPr marL="742950" indent="-285750" eaLnBrk="0" hangingPunct="0">
              <a:defRPr sz="2400" b="1">
                <a:solidFill>
                  <a:schemeClr val="tx1"/>
                </a:solidFill>
                <a:latin typeface="Helvetica" pitchFamily="34" charset="0"/>
              </a:defRPr>
            </a:lvl2pPr>
            <a:lvl3pPr marL="1143000" indent="-228600" eaLnBrk="0" hangingPunct="0">
              <a:defRPr sz="2400" b="1">
                <a:solidFill>
                  <a:schemeClr val="tx1"/>
                </a:solidFill>
                <a:latin typeface="Helvetica" pitchFamily="34" charset="0"/>
              </a:defRPr>
            </a:lvl3pPr>
            <a:lvl4pPr marL="1600200" indent="-228600" eaLnBrk="0" hangingPunct="0">
              <a:defRPr sz="2400" b="1">
                <a:solidFill>
                  <a:schemeClr val="tx1"/>
                </a:solidFill>
                <a:latin typeface="Helvetica" pitchFamily="34" charset="0"/>
              </a:defRPr>
            </a:lvl4pPr>
            <a:lvl5pPr marL="2057400" indent="-228600" eaLnBrk="0" hangingPunct="0">
              <a:defRPr sz="2400" b="1">
                <a:solidFill>
                  <a:schemeClr val="tx1"/>
                </a:solidFill>
                <a:latin typeface="Helvetica" pitchFamily="34" charset="0"/>
              </a:defRPr>
            </a:lvl5pPr>
            <a:lvl6pPr marL="2514600" indent="-228600" eaLnBrk="0" fontAlgn="base" hangingPunct="0">
              <a:spcBef>
                <a:spcPct val="0"/>
              </a:spcBef>
              <a:spcAft>
                <a:spcPct val="0"/>
              </a:spcAft>
              <a:defRPr sz="2400" b="1">
                <a:solidFill>
                  <a:schemeClr val="tx1"/>
                </a:solidFill>
                <a:latin typeface="Helvetica" pitchFamily="34" charset="0"/>
              </a:defRPr>
            </a:lvl6pPr>
            <a:lvl7pPr marL="2971800" indent="-228600" eaLnBrk="0" fontAlgn="base" hangingPunct="0">
              <a:spcBef>
                <a:spcPct val="0"/>
              </a:spcBef>
              <a:spcAft>
                <a:spcPct val="0"/>
              </a:spcAft>
              <a:defRPr sz="2400" b="1">
                <a:solidFill>
                  <a:schemeClr val="tx1"/>
                </a:solidFill>
                <a:latin typeface="Helvetica" pitchFamily="34" charset="0"/>
              </a:defRPr>
            </a:lvl7pPr>
            <a:lvl8pPr marL="3429000" indent="-228600" eaLnBrk="0" fontAlgn="base" hangingPunct="0">
              <a:spcBef>
                <a:spcPct val="0"/>
              </a:spcBef>
              <a:spcAft>
                <a:spcPct val="0"/>
              </a:spcAft>
              <a:defRPr sz="2400" b="1">
                <a:solidFill>
                  <a:schemeClr val="tx1"/>
                </a:solidFill>
                <a:latin typeface="Helvetica" pitchFamily="34" charset="0"/>
              </a:defRPr>
            </a:lvl8pPr>
            <a:lvl9pPr marL="3886200" indent="-228600" eaLnBrk="0" fontAlgn="base" hangingPunct="0">
              <a:spcBef>
                <a:spcPct val="0"/>
              </a:spcBef>
              <a:spcAft>
                <a:spcPct val="0"/>
              </a:spcAft>
              <a:defRPr sz="2400" b="1">
                <a:solidFill>
                  <a:schemeClr val="tx1"/>
                </a:solidFill>
                <a:latin typeface="Helvetica" pitchFamily="34" charset="0"/>
              </a:defRPr>
            </a:lvl9pPr>
          </a:lstStyle>
          <a:p>
            <a:pPr algn="ctr" defTabSz="914400" eaLnBrk="1" fontAlgn="base" hangingPunct="1">
              <a:spcBef>
                <a:spcPct val="0"/>
              </a:spcBef>
              <a:spcAft>
                <a:spcPct val="0"/>
              </a:spcAft>
            </a:pPr>
            <a:r>
              <a:rPr lang="en-US" altLang="en-US" sz="1000" b="0" dirty="0">
                <a:solidFill>
                  <a:srgbClr val="000000"/>
                </a:solidFill>
                <a:latin typeface="Verdana" panose="020B0604030504040204" pitchFamily="34" charset="0"/>
                <a:ea typeface="Verdana" panose="020B0604030504040204" pitchFamily="34" charset="0"/>
              </a:rPr>
              <a:t>$9,789</a:t>
            </a:r>
          </a:p>
        </p:txBody>
      </p:sp>
    </p:spTree>
    <p:extLst>
      <p:ext uri="{BB962C8B-B14F-4D97-AF65-F5344CB8AC3E}">
        <p14:creationId xmlns:p14="http://schemas.microsoft.com/office/powerpoint/2010/main" val="2567646496"/>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736F9E-E208-9B2E-1C49-712B939B381F}"/>
              </a:ext>
            </a:extLst>
          </p:cNvPr>
          <p:cNvSpPr/>
          <p:nvPr/>
        </p:nvSpPr>
        <p:spPr>
          <a:xfrm>
            <a:off x="7377723" y="6064738"/>
            <a:ext cx="1766277" cy="793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386EC539-6D6A-46D3-B4F2-CD74F1C0015A}"/>
              </a:ext>
            </a:extLst>
          </p:cNvPr>
          <p:cNvSpPr>
            <a:spLocks noGrp="1"/>
          </p:cNvSpPr>
          <p:nvPr>
            <p:ph type="title"/>
          </p:nvPr>
        </p:nvSpPr>
        <p:spPr>
          <a:xfrm>
            <a:off x="369865" y="615229"/>
            <a:ext cx="8065526" cy="470869"/>
          </a:xfrm>
        </p:spPr>
        <p:txBody>
          <a:bodyPr/>
          <a:lstStyle/>
          <a:p>
            <a:r>
              <a:rPr lang="en-US" dirty="0"/>
              <a:t>2024 GUIDANCE - REVISED</a:t>
            </a:r>
          </a:p>
        </p:txBody>
      </p:sp>
      <p:graphicFrame>
        <p:nvGraphicFramePr>
          <p:cNvPr id="6" name="Table 6">
            <a:extLst>
              <a:ext uri="{FF2B5EF4-FFF2-40B4-BE49-F238E27FC236}">
                <a16:creationId xmlns:a16="http://schemas.microsoft.com/office/drawing/2014/main" id="{EACB9396-DC60-DE37-8070-33A7C0435F5F}"/>
              </a:ext>
            </a:extLst>
          </p:cNvPr>
          <p:cNvGraphicFramePr>
            <a:graphicFrameLocks noGrp="1"/>
          </p:cNvGraphicFramePr>
          <p:nvPr>
            <p:custDataLst>
              <p:tags r:id="rId1"/>
            </p:custDataLst>
            <p:extLst>
              <p:ext uri="{D42A27DB-BD31-4B8C-83A1-F6EECF244321}">
                <p14:modId xmlns:p14="http://schemas.microsoft.com/office/powerpoint/2010/main" val="3282793530"/>
              </p:ext>
            </p:extLst>
          </p:nvPr>
        </p:nvGraphicFramePr>
        <p:xfrm>
          <a:off x="490451" y="1115356"/>
          <a:ext cx="8204663" cy="1086690"/>
        </p:xfrm>
        <a:graphic>
          <a:graphicData uri="http://schemas.openxmlformats.org/drawingml/2006/table">
            <a:tbl>
              <a:tblPr firstRow="1" bandRow="1">
                <a:tableStyleId>{2D5ABB26-0587-4C30-8999-92F81FD0307C}</a:tableStyleId>
              </a:tblPr>
              <a:tblGrid>
                <a:gridCol w="1679171">
                  <a:extLst>
                    <a:ext uri="{9D8B030D-6E8A-4147-A177-3AD203B41FA5}">
                      <a16:colId xmlns:a16="http://schemas.microsoft.com/office/drawing/2014/main" val="1363308592"/>
                    </a:ext>
                  </a:extLst>
                </a:gridCol>
                <a:gridCol w="3262746">
                  <a:extLst>
                    <a:ext uri="{9D8B030D-6E8A-4147-A177-3AD203B41FA5}">
                      <a16:colId xmlns:a16="http://schemas.microsoft.com/office/drawing/2014/main" val="3721663739"/>
                    </a:ext>
                  </a:extLst>
                </a:gridCol>
                <a:gridCol w="3262746">
                  <a:extLst>
                    <a:ext uri="{9D8B030D-6E8A-4147-A177-3AD203B41FA5}">
                      <a16:colId xmlns:a16="http://schemas.microsoft.com/office/drawing/2014/main" val="2314583820"/>
                    </a:ext>
                  </a:extLst>
                </a:gridCol>
              </a:tblGrid>
              <a:tr h="3204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i="1"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400" b="1" u="none" dirty="0">
                          <a:latin typeface="Arial" panose="020B0604020202020204" pitchFamily="34" charset="0"/>
                          <a:cs typeface="Arial" panose="020B0604020202020204" pitchFamily="34" charset="0"/>
                        </a:rPr>
                        <a:t>Revised Guidance</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b="1" i="1" u="none" dirty="0">
                          <a:latin typeface="Arial" panose="020B0604020202020204" pitchFamily="34" charset="0"/>
                          <a:cs typeface="Arial" panose="020B0604020202020204" pitchFamily="34" charset="0"/>
                        </a:rPr>
                        <a:t>Prior Guidance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947684"/>
                  </a:ext>
                </a:extLst>
              </a:tr>
              <a:tr h="389289">
                <a:tc>
                  <a:txBody>
                    <a:bodyPr/>
                    <a:lstStyle/>
                    <a:p>
                      <a:r>
                        <a:rPr lang="en-US" sz="1400" dirty="0">
                          <a:latin typeface="Arial" panose="020B0604020202020204" pitchFamily="34" charset="0"/>
                          <a:cs typeface="Arial" panose="020B0604020202020204" pitchFamily="34" charset="0"/>
                        </a:rPr>
                        <a:t>Revenues</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dirty="0">
                          <a:latin typeface="Arial" panose="020B0604020202020204" pitchFamily="34" charset="0"/>
                          <a:cs typeface="Arial" panose="020B0604020202020204" pitchFamily="34" charset="0"/>
                        </a:rPr>
                        <a:t>At least $14.5 Billion</a:t>
                      </a:r>
                    </a:p>
                  </a:txBody>
                  <a:tcPr anchor="ctr">
                    <a:lnT w="12700" cap="flat" cmpd="sng" algn="ctr">
                      <a:solidFill>
                        <a:schemeClr val="tx1"/>
                      </a:solidFill>
                      <a:prstDash val="solid"/>
                      <a:round/>
                      <a:headEnd type="none" w="med" len="med"/>
                      <a:tailEnd type="none" w="med" len="med"/>
                    </a:lnT>
                  </a:tcPr>
                </a:tc>
                <a:tc>
                  <a:txBody>
                    <a:bodyPr/>
                    <a:lstStyle/>
                    <a:p>
                      <a:pPr algn="ctr"/>
                      <a:r>
                        <a:rPr lang="en-US" sz="1400" i="1" dirty="0">
                          <a:latin typeface="Arial" panose="020B0604020202020204" pitchFamily="34" charset="0"/>
                          <a:cs typeface="Arial" panose="020B0604020202020204" pitchFamily="34" charset="0"/>
                        </a:rPr>
                        <a:t>$14.5 Billion - $15.0 Billion</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82847361"/>
                  </a:ext>
                </a:extLst>
              </a:tr>
              <a:tr h="376989">
                <a:tc>
                  <a:txBody>
                    <a:bodyPr/>
                    <a:lstStyle/>
                    <a:p>
                      <a:r>
                        <a:rPr lang="en-US" sz="1400" dirty="0">
                          <a:latin typeface="Arial" panose="020B0604020202020204" pitchFamily="34" charset="0"/>
                          <a:cs typeface="Arial" panose="020B0604020202020204" pitchFamily="34" charset="0"/>
                        </a:rPr>
                        <a:t>Diluted EPS</a:t>
                      </a:r>
                      <a:r>
                        <a:rPr lang="en-US" sz="1400" baseline="30000" dirty="0">
                          <a:latin typeface="Verdana" panose="020B0604030504040204" pitchFamily="34" charset="0"/>
                          <a:cs typeface="Arial" panose="020B0604020202020204" pitchFamily="34" charset="0"/>
                        </a:rPr>
                        <a:t>1</a:t>
                      </a:r>
                      <a:endParaRPr lang="en-US" sz="1400" baseline="30000" dirty="0">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400" dirty="0">
                          <a:latin typeface="Arial" panose="020B0604020202020204" pitchFamily="34" charset="0"/>
                          <a:cs typeface="Arial" panose="020B0604020202020204" pitchFamily="34" charset="0"/>
                        </a:rPr>
                        <a:t>$20.50 - $21.00</a:t>
                      </a:r>
                    </a:p>
                  </a:txBody>
                  <a:tcPr anchor="ctr">
                    <a:lnB w="12700" cap="flat" cmpd="sng" algn="ctr">
                      <a:solidFill>
                        <a:schemeClr val="tx1"/>
                      </a:solidFill>
                      <a:prstDash val="solid"/>
                      <a:round/>
                      <a:headEnd type="none" w="med" len="med"/>
                      <a:tailEnd type="none" w="med" len="med"/>
                    </a:lnB>
                  </a:tcPr>
                </a:tc>
                <a:tc>
                  <a:txBody>
                    <a:bodyPr/>
                    <a:lstStyle/>
                    <a:p>
                      <a:pPr algn="ctr"/>
                      <a:r>
                        <a:rPr lang="en-US" sz="1400" i="1" dirty="0">
                          <a:latin typeface="Arial" panose="020B0604020202020204" pitchFamily="34" charset="0"/>
                          <a:cs typeface="Arial" panose="020B0604020202020204" pitchFamily="34" charset="0"/>
                        </a:rPr>
                        <a:t>$19.00 - $20.00</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8091223"/>
                  </a:ext>
                </a:extLst>
              </a:tr>
            </a:tbl>
          </a:graphicData>
        </a:graphic>
      </p:graphicFrame>
      <p:sp>
        <p:nvSpPr>
          <p:cNvPr id="8" name="TextBox 7">
            <a:extLst>
              <a:ext uri="{FF2B5EF4-FFF2-40B4-BE49-F238E27FC236}">
                <a16:creationId xmlns:a16="http://schemas.microsoft.com/office/drawing/2014/main" id="{034F1188-955B-725F-AEA4-EE189C222118}"/>
              </a:ext>
            </a:extLst>
          </p:cNvPr>
          <p:cNvSpPr txBox="1"/>
          <p:nvPr/>
        </p:nvSpPr>
        <p:spPr>
          <a:xfrm>
            <a:off x="418165" y="6549418"/>
            <a:ext cx="4634344" cy="246221"/>
          </a:xfrm>
          <a:prstGeom prst="rect">
            <a:avLst/>
          </a:prstGeom>
          <a:noFill/>
        </p:spPr>
        <p:txBody>
          <a:bodyPr wrap="square">
            <a:spAutoFit/>
          </a:bodyPr>
          <a:lstStyle/>
          <a:p>
            <a:pPr marL="0" indent="0">
              <a:buNone/>
            </a:pPr>
            <a:r>
              <a:rPr lang="en-US" sz="1000" baseline="30000" dirty="0">
                <a:latin typeface="Verdana" panose="020B0604030504040204" pitchFamily="34" charset="0"/>
                <a:ea typeface="Verdana" panose="020B0604030504040204" pitchFamily="34" charset="0"/>
              </a:rPr>
              <a:t>1</a:t>
            </a:r>
            <a:r>
              <a:rPr lang="en-US" sz="1000" dirty="0"/>
              <a:t> Assumes 27.0% to 27.5% effective tax rate</a:t>
            </a:r>
          </a:p>
        </p:txBody>
      </p:sp>
      <p:sp>
        <p:nvSpPr>
          <p:cNvPr id="11" name="TextBox 10">
            <a:extLst>
              <a:ext uri="{FF2B5EF4-FFF2-40B4-BE49-F238E27FC236}">
                <a16:creationId xmlns:a16="http://schemas.microsoft.com/office/drawing/2014/main" id="{2D72EB46-67BD-D045-50DD-EFAC771E9238}"/>
              </a:ext>
            </a:extLst>
          </p:cNvPr>
          <p:cNvSpPr txBox="1"/>
          <p:nvPr/>
        </p:nvSpPr>
        <p:spPr>
          <a:xfrm>
            <a:off x="490451" y="2252106"/>
            <a:ext cx="8452658" cy="4185761"/>
          </a:xfrm>
          <a:prstGeom prst="rect">
            <a:avLst/>
          </a:prstGeom>
          <a:noFill/>
        </p:spPr>
        <p:txBody>
          <a:bodyPr wrap="square">
            <a:spAutoFit/>
          </a:bodyPr>
          <a:lstStyle/>
          <a:p>
            <a:pPr marL="288925" indent="-288925" algn="just">
              <a:spcAft>
                <a:spcPts val="800"/>
              </a:spcAft>
              <a:buClr>
                <a:srgbClr val="00828A"/>
              </a:buClr>
              <a:buSzPct val="100000"/>
              <a:buFont typeface="Verdana" panose="020B0604030504040204" pitchFamily="34" charset="0"/>
              <a:buChar char="»"/>
            </a:pPr>
            <a:r>
              <a:rPr lang="en-US" altLang="en-US" sz="1400" dirty="0">
                <a:solidFill>
                  <a:prstClr val="black"/>
                </a:solidFill>
                <a:latin typeface="Verdana" panose="020B0604030504040204" pitchFamily="34" charset="0"/>
                <a:ea typeface="Verdana" panose="020B0604030504040204" pitchFamily="34" charset="0"/>
              </a:rPr>
              <a:t>Record RPOs of $9.8 billion, along with strong and diverse pipeline, provide solid </a:t>
            </a:r>
            <a:br>
              <a:rPr lang="en-US" altLang="en-US" sz="1400" dirty="0">
                <a:solidFill>
                  <a:prstClr val="black"/>
                </a:solidFill>
                <a:latin typeface="Verdana" panose="020B0604030504040204" pitchFamily="34" charset="0"/>
                <a:ea typeface="Verdana" panose="020B0604030504040204" pitchFamily="34" charset="0"/>
              </a:rPr>
            </a:br>
            <a:r>
              <a:rPr lang="en-US" altLang="en-US" sz="1400" dirty="0">
                <a:solidFill>
                  <a:prstClr val="black"/>
                </a:solidFill>
                <a:latin typeface="Verdana" panose="020B0604030504040204" pitchFamily="34" charset="0"/>
                <a:ea typeface="Verdana" panose="020B0604030504040204" pitchFamily="34" charset="0"/>
              </a:rPr>
              <a:t>near-term line of sight</a:t>
            </a:r>
            <a:endParaRPr lang="en-US" altLang="en-US" sz="1400" dirty="0">
              <a:solidFill>
                <a:prstClr val="black"/>
              </a:solidFill>
              <a:highlight>
                <a:srgbClr val="FFFF00"/>
              </a:highlight>
              <a:latin typeface="Verdana" panose="020B0604030504040204" pitchFamily="34" charset="0"/>
              <a:ea typeface="Verdana" panose="020B0604030504040204" pitchFamily="34" charset="0"/>
            </a:endParaRPr>
          </a:p>
          <a:p>
            <a:pPr marL="288925" indent="-288925" algn="just">
              <a:spcBef>
                <a:spcPts val="400"/>
              </a:spcBef>
              <a:spcAft>
                <a:spcPts val="800"/>
              </a:spcAft>
              <a:buClr>
                <a:srgbClr val="00828A"/>
              </a:buClr>
              <a:buSzPct val="100000"/>
              <a:buFont typeface="Verdana" panose="020B0604030504040204" pitchFamily="34" charset="0"/>
              <a:buChar char="»"/>
            </a:pPr>
            <a:r>
              <a:rPr lang="en-US" sz="1400" dirty="0">
                <a:solidFill>
                  <a:prstClr val="black"/>
                </a:solidFill>
                <a:latin typeface="Verdana" panose="020B0604030504040204" pitchFamily="34" charset="0"/>
                <a:ea typeface="Verdana" panose="020B0604030504040204" pitchFamily="34" charset="0"/>
              </a:rPr>
              <a:t>Continued strength in secular end markets with long-term growth prospects </a:t>
            </a:r>
          </a:p>
          <a:p>
            <a:pPr marL="288925" indent="-288925" algn="just">
              <a:spcBef>
                <a:spcPts val="400"/>
              </a:spcBef>
              <a:spcAft>
                <a:spcPts val="800"/>
              </a:spcAft>
              <a:buClr>
                <a:srgbClr val="00828A"/>
              </a:buClr>
              <a:buSzPct val="100000"/>
              <a:buFont typeface="Verdana" panose="020B0604030504040204" pitchFamily="34" charset="0"/>
              <a:buChar char="»"/>
            </a:pPr>
            <a:r>
              <a:rPr lang="en-US" altLang="en-US" sz="1400" dirty="0">
                <a:solidFill>
                  <a:prstClr val="black"/>
                </a:solidFill>
                <a:latin typeface="Verdana" panose="020B0604030504040204" pitchFamily="34" charset="0"/>
                <a:ea typeface="Verdana" panose="020B0604030504040204" pitchFamily="34" charset="0"/>
              </a:rPr>
              <a:t>Robust demand for fire life safety projects and services across most sectors</a:t>
            </a:r>
          </a:p>
          <a:p>
            <a:pPr marL="288925" indent="-288925" algn="just">
              <a:spcBef>
                <a:spcPts val="400"/>
              </a:spcBef>
              <a:spcAft>
                <a:spcPts val="800"/>
              </a:spcAft>
              <a:buClr>
                <a:srgbClr val="00828A"/>
              </a:buClr>
              <a:buSzPct val="100000"/>
              <a:buFont typeface="Verdana" panose="020B0604030504040204" pitchFamily="34" charset="0"/>
              <a:buChar char="»"/>
            </a:pPr>
            <a:r>
              <a:rPr lang="en-US" sz="1400" dirty="0">
                <a:solidFill>
                  <a:prstClr val="black"/>
                </a:solidFill>
                <a:latin typeface="Verdana" panose="020B0604030504040204" pitchFamily="34" charset="0"/>
                <a:ea typeface="Verdana" panose="020B0604030504040204" pitchFamily="34" charset="0"/>
              </a:rPr>
              <a:t>Solid aftermarket growth opportunities driven by energy efficiency / IAQ, HVAC retrofit, and building controls installations and upgrades</a:t>
            </a:r>
          </a:p>
          <a:p>
            <a:pPr marL="288925" indent="-288925" algn="just">
              <a:spcBef>
                <a:spcPts val="400"/>
              </a:spcBef>
              <a:spcAft>
                <a:spcPts val="800"/>
              </a:spcAft>
              <a:buClr>
                <a:srgbClr val="00828A"/>
              </a:buClr>
              <a:buSzPct val="100000"/>
              <a:buFont typeface="Verdana" panose="020B0604030504040204" pitchFamily="34" charset="0"/>
              <a:buChar char="»"/>
            </a:pPr>
            <a:r>
              <a:rPr lang="en-US" sz="1400" dirty="0">
                <a:solidFill>
                  <a:prstClr val="black"/>
                </a:solidFill>
                <a:latin typeface="Verdana" panose="020B0604030504040204" pitchFamily="34" charset="0"/>
                <a:ea typeface="Verdana" panose="020B0604030504040204" pitchFamily="34" charset="0"/>
              </a:rPr>
              <a:t>Strong field leadership, focused project planning and estimating, along with investments in VDC / BIM and prefabrication, continue to create efficiencies that increase productivity and further improve execution</a:t>
            </a:r>
            <a:endParaRPr lang="en-US" sz="1400" dirty="0">
              <a:solidFill>
                <a:prstClr val="black"/>
              </a:solidFill>
              <a:highlight>
                <a:srgbClr val="00FFFF"/>
              </a:highlight>
              <a:latin typeface="Verdana" panose="020B0604030504040204" pitchFamily="34" charset="0"/>
              <a:ea typeface="Verdana" panose="020B0604030504040204" pitchFamily="34" charset="0"/>
            </a:endParaRPr>
          </a:p>
          <a:p>
            <a:pPr marL="288925" indent="-288925" algn="just">
              <a:spcBef>
                <a:spcPts val="400"/>
              </a:spcBef>
              <a:spcAft>
                <a:spcPts val="800"/>
              </a:spcAft>
              <a:buClr>
                <a:srgbClr val="00828A"/>
              </a:buClr>
              <a:buSzPct val="100000"/>
              <a:buFont typeface="Verdana" panose="020B0604030504040204" pitchFamily="34" charset="0"/>
              <a:buChar char="»"/>
            </a:pPr>
            <a:r>
              <a:rPr lang="en-US" altLang="en-US" sz="1400" dirty="0">
                <a:solidFill>
                  <a:prstClr val="black"/>
                </a:solidFill>
                <a:latin typeface="Verdana" panose="020B0604030504040204" pitchFamily="34" charset="0"/>
                <a:ea typeface="Verdana" panose="020B0604030504040204" pitchFamily="34" charset="0"/>
              </a:rPr>
              <a:t>Oil and gas markets continue steady pace of improvement</a:t>
            </a:r>
          </a:p>
          <a:p>
            <a:pPr marL="288925" indent="-288925" algn="just">
              <a:spcBef>
                <a:spcPts val="400"/>
              </a:spcBef>
              <a:spcAft>
                <a:spcPts val="800"/>
              </a:spcAft>
              <a:buClr>
                <a:srgbClr val="00828A"/>
              </a:buClr>
              <a:buSzPct val="100000"/>
              <a:buFont typeface="Verdana" panose="020B0604030504040204" pitchFamily="34" charset="0"/>
              <a:buChar char="»"/>
            </a:pPr>
            <a:r>
              <a:rPr lang="en-US" altLang="en-US" sz="1400" dirty="0">
                <a:solidFill>
                  <a:prstClr val="black"/>
                </a:solidFill>
                <a:latin typeface="Verdana" panose="020B0604030504040204" pitchFamily="34" charset="0"/>
                <a:ea typeface="Verdana" panose="020B0604030504040204" pitchFamily="34" charset="0"/>
              </a:rPr>
              <a:t>Remain diligent in serving private equity and commercial real estate customers with potential balance sheet issues</a:t>
            </a:r>
          </a:p>
          <a:p>
            <a:pPr marL="288925" indent="-288925" algn="just">
              <a:spcBef>
                <a:spcPts val="400"/>
              </a:spcBef>
              <a:spcAft>
                <a:spcPts val="800"/>
              </a:spcAft>
              <a:buClr>
                <a:srgbClr val="00828A"/>
              </a:buClr>
              <a:buSzPct val="100000"/>
              <a:buFont typeface="Verdana" panose="020B0604030504040204" pitchFamily="34" charset="0"/>
              <a:buChar char="»"/>
            </a:pPr>
            <a:r>
              <a:rPr lang="en-US" altLang="en-US" sz="1400" dirty="0">
                <a:solidFill>
                  <a:prstClr val="black"/>
                </a:solidFill>
                <a:latin typeface="Verdana" panose="020B0604030504040204" pitchFamily="34" charset="0"/>
                <a:ea typeface="Verdana" panose="020B0604030504040204" pitchFamily="34" charset="0"/>
              </a:rPr>
              <a:t>Continued uncertainties include </a:t>
            </a:r>
            <a:r>
              <a:rPr lang="en-US" sz="1400" dirty="0">
                <a:solidFill>
                  <a:prstClr val="black"/>
                </a:solidFill>
                <a:latin typeface="Verdana" panose="020B0604030504040204" pitchFamily="34" charset="0"/>
                <a:ea typeface="Verdana" panose="020B0604030504040204" pitchFamily="34" charset="0"/>
              </a:rPr>
              <a:t>elevated interest rates, the impact of global conflicts, and energy market and s</a:t>
            </a:r>
            <a:r>
              <a:rPr lang="en-US" altLang="en-US" sz="1400" dirty="0">
                <a:solidFill>
                  <a:prstClr val="black"/>
                </a:solidFill>
                <a:latin typeface="Verdana" panose="020B0604030504040204" pitchFamily="34" charset="0"/>
                <a:ea typeface="Verdana" panose="020B0604030504040204" pitchFamily="34" charset="0"/>
              </a:rPr>
              <a:t>upply chain disruption </a:t>
            </a:r>
            <a:endParaRPr lang="en-US" sz="140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4288321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8">
            <a:extLst>
              <a:ext uri="{FF2B5EF4-FFF2-40B4-BE49-F238E27FC236}">
                <a16:creationId xmlns:a16="http://schemas.microsoft.com/office/drawing/2014/main" id="{D453F879-AFF8-4F31-B7A0-6E82F39241A5}"/>
              </a:ext>
            </a:extLst>
          </p:cNvPr>
          <p:cNvSpPr txBox="1">
            <a:spLocks/>
          </p:cNvSpPr>
          <p:nvPr/>
        </p:nvSpPr>
        <p:spPr>
          <a:xfrm>
            <a:off x="362972" y="732788"/>
            <a:ext cx="8781028" cy="497771"/>
          </a:xfrm>
          <a:prstGeom prst="rect">
            <a:avLst/>
          </a:prstGeom>
        </p:spPr>
        <p:txBody>
          <a:bodyPr>
            <a:noAutofit/>
          </a:bodyPr>
          <a:lstStyle>
            <a:lvl1pPr algn="l" defTabSz="914400" rtl="0" eaLnBrk="1" latinLnBrk="0" hangingPunct="1">
              <a:lnSpc>
                <a:spcPct val="90000"/>
              </a:lnSpc>
              <a:spcBef>
                <a:spcPct val="0"/>
              </a:spcBef>
              <a:buNone/>
              <a:defRPr sz="2000" b="1" kern="1200" cap="all" baseline="0">
                <a:solidFill>
                  <a:schemeClr val="tx1"/>
                </a:solidFill>
                <a:latin typeface="Verdana" panose="020B0604030504040204" pitchFamily="34" charset="0"/>
                <a:ea typeface="Verdana" panose="020B0604030504040204" pitchFamily="34" charset="0"/>
                <a:cs typeface="+mj-cs"/>
              </a:defRPr>
            </a:lvl1pPr>
          </a:lstStyle>
          <a:p>
            <a:r>
              <a:rPr lang="en-US" dirty="0"/>
              <a:t>CAPITAL ALLOCATION TRENDS</a:t>
            </a:r>
          </a:p>
        </p:txBody>
      </p:sp>
      <p:graphicFrame>
        <p:nvGraphicFramePr>
          <p:cNvPr id="75" name="Chart 74">
            <a:extLst>
              <a:ext uri="{FF2B5EF4-FFF2-40B4-BE49-F238E27FC236}">
                <a16:creationId xmlns:a16="http://schemas.microsoft.com/office/drawing/2014/main" id="{1D7B422C-4D1A-323D-07B0-0D9CA0DECA22}"/>
              </a:ext>
            </a:extLst>
          </p:cNvPr>
          <p:cNvGraphicFramePr/>
          <p:nvPr>
            <p:extLst>
              <p:ext uri="{D42A27DB-BD31-4B8C-83A1-F6EECF244321}">
                <p14:modId xmlns:p14="http://schemas.microsoft.com/office/powerpoint/2010/main" val="3239633226"/>
              </p:ext>
            </p:extLst>
          </p:nvPr>
        </p:nvGraphicFramePr>
        <p:xfrm>
          <a:off x="624779" y="1637972"/>
          <a:ext cx="7921487" cy="3399183"/>
        </p:xfrm>
        <a:graphic>
          <a:graphicData uri="http://schemas.openxmlformats.org/drawingml/2006/chart">
            <c:chart xmlns:c="http://schemas.openxmlformats.org/drawingml/2006/chart" xmlns:r="http://schemas.openxmlformats.org/officeDocument/2006/relationships" r:id="rId3"/>
          </a:graphicData>
        </a:graphic>
      </p:graphicFrame>
      <p:sp>
        <p:nvSpPr>
          <p:cNvPr id="84" name="TextBox 83">
            <a:extLst>
              <a:ext uri="{FF2B5EF4-FFF2-40B4-BE49-F238E27FC236}">
                <a16:creationId xmlns:a16="http://schemas.microsoft.com/office/drawing/2014/main" id="{0AF79EFE-3400-E0B8-A514-CACD2A209351}"/>
              </a:ext>
            </a:extLst>
          </p:cNvPr>
          <p:cNvSpPr txBox="1"/>
          <p:nvPr/>
        </p:nvSpPr>
        <p:spPr>
          <a:xfrm>
            <a:off x="624779" y="1360973"/>
            <a:ext cx="7921487" cy="276999"/>
          </a:xfrm>
          <a:prstGeom prst="rect">
            <a:avLst/>
          </a:prstGeom>
          <a:solidFill>
            <a:srgbClr val="00616E"/>
          </a:solidFill>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EMCOR Capital Allocation by Year </a:t>
            </a:r>
            <a:r>
              <a:rPr lang="en-US" sz="1200" b="0" i="1" dirty="0">
                <a:solidFill>
                  <a:schemeClr val="bg1"/>
                </a:solidFill>
                <a:latin typeface="Arial" panose="020B0604020202020204" pitchFamily="34" charset="0"/>
                <a:cs typeface="Arial" panose="020B0604020202020204" pitchFamily="34" charset="0"/>
              </a:rPr>
              <a:t>(%)</a:t>
            </a:r>
          </a:p>
        </p:txBody>
      </p:sp>
      <p:grpSp>
        <p:nvGrpSpPr>
          <p:cNvPr id="85" name="Group 84">
            <a:extLst>
              <a:ext uri="{FF2B5EF4-FFF2-40B4-BE49-F238E27FC236}">
                <a16:creationId xmlns:a16="http://schemas.microsoft.com/office/drawing/2014/main" id="{026EE84F-1D42-53C8-E5D6-D3C79E4123AB}"/>
              </a:ext>
            </a:extLst>
          </p:cNvPr>
          <p:cNvGrpSpPr/>
          <p:nvPr/>
        </p:nvGrpSpPr>
        <p:grpSpPr>
          <a:xfrm>
            <a:off x="1828800" y="5320352"/>
            <a:ext cx="2245675" cy="623248"/>
            <a:chOff x="1415488" y="5196840"/>
            <a:chExt cx="2245675" cy="623248"/>
          </a:xfrm>
        </p:grpSpPr>
        <p:sp>
          <p:nvSpPr>
            <p:cNvPr id="86" name="TextBox 85">
              <a:extLst>
                <a:ext uri="{FF2B5EF4-FFF2-40B4-BE49-F238E27FC236}">
                  <a16:creationId xmlns:a16="http://schemas.microsoft.com/office/drawing/2014/main" id="{34734D66-59EA-0BAA-1062-BB1F3CF8BE60}"/>
                </a:ext>
              </a:extLst>
            </p:cNvPr>
            <p:cNvSpPr txBox="1"/>
            <p:nvPr/>
          </p:nvSpPr>
          <p:spPr>
            <a:xfrm>
              <a:off x="1415488"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00616E"/>
                  </a:solidFill>
                  <a:latin typeface="Arial" panose="020B0604020202020204" pitchFamily="34" charset="0"/>
                  <a:cs typeface="Arial" panose="020B0604020202020204" pitchFamily="34" charset="0"/>
                </a:rPr>
                <a:t>Business Reinvestment</a:t>
              </a:r>
            </a:p>
          </p:txBody>
        </p:sp>
        <p:grpSp>
          <p:nvGrpSpPr>
            <p:cNvPr id="87" name="Group 86">
              <a:extLst>
                <a:ext uri="{FF2B5EF4-FFF2-40B4-BE49-F238E27FC236}">
                  <a16:creationId xmlns:a16="http://schemas.microsoft.com/office/drawing/2014/main" id="{389030C8-56A9-00B8-8818-15603B4385B3}"/>
                </a:ext>
              </a:extLst>
            </p:cNvPr>
            <p:cNvGrpSpPr/>
            <p:nvPr/>
          </p:nvGrpSpPr>
          <p:grpSpPr>
            <a:xfrm>
              <a:off x="1665320" y="5450756"/>
              <a:ext cx="1995843" cy="369332"/>
              <a:chOff x="1851660" y="5565301"/>
              <a:chExt cx="1995843" cy="369332"/>
            </a:xfrm>
          </p:grpSpPr>
          <p:grpSp>
            <p:nvGrpSpPr>
              <p:cNvPr id="88" name="Group 87">
                <a:extLst>
                  <a:ext uri="{FF2B5EF4-FFF2-40B4-BE49-F238E27FC236}">
                    <a16:creationId xmlns:a16="http://schemas.microsoft.com/office/drawing/2014/main" id="{FAA5D1E6-C7CB-530C-8698-DB6D66588D4F}"/>
                  </a:ext>
                </a:extLst>
              </p:cNvPr>
              <p:cNvGrpSpPr/>
              <p:nvPr/>
            </p:nvGrpSpPr>
            <p:grpSpPr>
              <a:xfrm>
                <a:off x="1851660" y="5565301"/>
                <a:ext cx="930108" cy="369332"/>
                <a:chOff x="1851660" y="5565301"/>
                <a:chExt cx="930108" cy="369332"/>
              </a:xfrm>
            </p:grpSpPr>
            <p:sp>
              <p:nvSpPr>
                <p:cNvPr id="92" name="Rectangle 91">
                  <a:extLst>
                    <a:ext uri="{FF2B5EF4-FFF2-40B4-BE49-F238E27FC236}">
                      <a16:creationId xmlns:a16="http://schemas.microsoft.com/office/drawing/2014/main" id="{97AD7191-9E16-D898-FBAE-DF25502D4881}"/>
                    </a:ext>
                  </a:extLst>
                </p:cNvPr>
                <p:cNvSpPr/>
                <p:nvPr/>
              </p:nvSpPr>
              <p:spPr bwMode="auto">
                <a:xfrm>
                  <a:off x="1851660" y="5612137"/>
                  <a:ext cx="137160" cy="137160"/>
                </a:xfrm>
                <a:prstGeom prst="rect">
                  <a:avLst/>
                </a:prstGeom>
                <a:solidFill>
                  <a:srgbClr val="00616E"/>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93" name="TextBox 92">
                  <a:extLst>
                    <a:ext uri="{FF2B5EF4-FFF2-40B4-BE49-F238E27FC236}">
                      <a16:creationId xmlns:a16="http://schemas.microsoft.com/office/drawing/2014/main" id="{ACDBE69C-50A6-7527-F8D5-6B71017D5203}"/>
                    </a:ext>
                  </a:extLst>
                </p:cNvPr>
                <p:cNvSpPr txBox="1"/>
                <p:nvPr/>
              </p:nvSpPr>
              <p:spPr>
                <a:xfrm>
                  <a:off x="1988510" y="5565301"/>
                  <a:ext cx="793258" cy="3693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Acquisitions</a:t>
                  </a:r>
                </a:p>
              </p:txBody>
            </p:sp>
          </p:grpSp>
          <p:grpSp>
            <p:nvGrpSpPr>
              <p:cNvPr id="89" name="Group 88">
                <a:extLst>
                  <a:ext uri="{FF2B5EF4-FFF2-40B4-BE49-F238E27FC236}">
                    <a16:creationId xmlns:a16="http://schemas.microsoft.com/office/drawing/2014/main" id="{FAF7FE14-AD50-760B-22F7-3CFBD8D0282F}"/>
                  </a:ext>
                </a:extLst>
              </p:cNvPr>
              <p:cNvGrpSpPr/>
              <p:nvPr/>
            </p:nvGrpSpPr>
            <p:grpSpPr>
              <a:xfrm>
                <a:off x="2917706" y="5565301"/>
                <a:ext cx="929797" cy="230832"/>
                <a:chOff x="3116992" y="5565301"/>
                <a:chExt cx="929797" cy="230832"/>
              </a:xfrm>
            </p:grpSpPr>
            <p:sp>
              <p:nvSpPr>
                <p:cNvPr id="90" name="Rectangle 89">
                  <a:extLst>
                    <a:ext uri="{FF2B5EF4-FFF2-40B4-BE49-F238E27FC236}">
                      <a16:creationId xmlns:a16="http://schemas.microsoft.com/office/drawing/2014/main" id="{5788C99F-9DBF-96D9-B757-51DD4AAD8E52}"/>
                    </a:ext>
                  </a:extLst>
                </p:cNvPr>
                <p:cNvSpPr/>
                <p:nvPr/>
              </p:nvSpPr>
              <p:spPr bwMode="auto">
                <a:xfrm>
                  <a:off x="3116992" y="5612137"/>
                  <a:ext cx="137160" cy="137160"/>
                </a:xfrm>
                <a:prstGeom prst="rect">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91" name="TextBox 90">
                  <a:extLst>
                    <a:ext uri="{FF2B5EF4-FFF2-40B4-BE49-F238E27FC236}">
                      <a16:creationId xmlns:a16="http://schemas.microsoft.com/office/drawing/2014/main" id="{CDC96469-370B-7002-FDB3-56EBB7E04531}"/>
                    </a:ext>
                  </a:extLst>
                </p:cNvPr>
                <p:cNvSpPr txBox="1"/>
                <p:nvPr/>
              </p:nvSpPr>
              <p:spPr>
                <a:xfrm>
                  <a:off x="3254152" y="5565301"/>
                  <a:ext cx="792637"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Capex</a:t>
                  </a:r>
                </a:p>
              </p:txBody>
            </p:sp>
          </p:grpSp>
        </p:grpSp>
      </p:grpSp>
      <p:grpSp>
        <p:nvGrpSpPr>
          <p:cNvPr id="94" name="Group 93">
            <a:extLst>
              <a:ext uri="{FF2B5EF4-FFF2-40B4-BE49-F238E27FC236}">
                <a16:creationId xmlns:a16="http://schemas.microsoft.com/office/drawing/2014/main" id="{21CA12C2-1428-FA7F-0AF5-F612F76A3552}"/>
              </a:ext>
            </a:extLst>
          </p:cNvPr>
          <p:cNvGrpSpPr/>
          <p:nvPr/>
        </p:nvGrpSpPr>
        <p:grpSpPr>
          <a:xfrm>
            <a:off x="4931271" y="5330129"/>
            <a:ext cx="2372238" cy="484748"/>
            <a:chOff x="4665171" y="5196840"/>
            <a:chExt cx="2372238" cy="484748"/>
          </a:xfrm>
        </p:grpSpPr>
        <p:sp>
          <p:nvSpPr>
            <p:cNvPr id="95" name="TextBox 94">
              <a:extLst>
                <a:ext uri="{FF2B5EF4-FFF2-40B4-BE49-F238E27FC236}">
                  <a16:creationId xmlns:a16="http://schemas.microsoft.com/office/drawing/2014/main" id="{C3654B91-C17B-DDA1-E786-8F548EB0701B}"/>
                </a:ext>
              </a:extLst>
            </p:cNvPr>
            <p:cNvSpPr txBox="1"/>
            <p:nvPr/>
          </p:nvSpPr>
          <p:spPr>
            <a:xfrm>
              <a:off x="4665171"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FFFFFF">
                      <a:lumMod val="50000"/>
                    </a:srgbClr>
                  </a:solidFill>
                  <a:latin typeface="Arial" panose="020B0604020202020204" pitchFamily="34" charset="0"/>
                  <a:cs typeface="Arial" panose="020B0604020202020204" pitchFamily="34" charset="0"/>
                </a:rPr>
                <a:t>Shareholder Return</a:t>
              </a:r>
            </a:p>
          </p:txBody>
        </p:sp>
        <p:grpSp>
          <p:nvGrpSpPr>
            <p:cNvPr id="96" name="Group 95">
              <a:extLst>
                <a:ext uri="{FF2B5EF4-FFF2-40B4-BE49-F238E27FC236}">
                  <a16:creationId xmlns:a16="http://schemas.microsoft.com/office/drawing/2014/main" id="{6162DFC5-DA7B-3806-D158-8DD43F02C423}"/>
                </a:ext>
              </a:extLst>
            </p:cNvPr>
            <p:cNvGrpSpPr/>
            <p:nvPr/>
          </p:nvGrpSpPr>
          <p:grpSpPr>
            <a:xfrm>
              <a:off x="4737755" y="5450756"/>
              <a:ext cx="2299654" cy="230832"/>
              <a:chOff x="4903511" y="5565301"/>
              <a:chExt cx="2299654" cy="230832"/>
            </a:xfrm>
          </p:grpSpPr>
          <p:grpSp>
            <p:nvGrpSpPr>
              <p:cNvPr id="97" name="Group 96">
                <a:extLst>
                  <a:ext uri="{FF2B5EF4-FFF2-40B4-BE49-F238E27FC236}">
                    <a16:creationId xmlns:a16="http://schemas.microsoft.com/office/drawing/2014/main" id="{8430FE0A-C096-DD9F-998C-77E495FFF452}"/>
                  </a:ext>
                </a:extLst>
              </p:cNvPr>
              <p:cNvGrpSpPr/>
              <p:nvPr/>
            </p:nvGrpSpPr>
            <p:grpSpPr>
              <a:xfrm>
                <a:off x="4903511" y="5565301"/>
                <a:ext cx="822766" cy="230832"/>
                <a:chOff x="5111909" y="5565301"/>
                <a:chExt cx="822766" cy="230832"/>
              </a:xfrm>
            </p:grpSpPr>
            <p:sp>
              <p:nvSpPr>
                <p:cNvPr id="101" name="Rectangle 100">
                  <a:extLst>
                    <a:ext uri="{FF2B5EF4-FFF2-40B4-BE49-F238E27FC236}">
                      <a16:creationId xmlns:a16="http://schemas.microsoft.com/office/drawing/2014/main" id="{16A21F23-BDE0-D9F3-CFFC-CCBCF75C7852}"/>
                    </a:ext>
                  </a:extLst>
                </p:cNvPr>
                <p:cNvSpPr/>
                <p:nvPr/>
              </p:nvSpPr>
              <p:spPr bwMode="auto">
                <a:xfrm>
                  <a:off x="5111909" y="5612137"/>
                  <a:ext cx="137160" cy="137160"/>
                </a:xfrm>
                <a:prstGeom prst="rect">
                  <a:avLst/>
                </a:prstGeom>
                <a:solidFill>
                  <a:srgbClr val="7F7F7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102" name="TextBox 101">
                  <a:extLst>
                    <a:ext uri="{FF2B5EF4-FFF2-40B4-BE49-F238E27FC236}">
                      <a16:creationId xmlns:a16="http://schemas.microsoft.com/office/drawing/2014/main" id="{D37E046C-CF82-1D3D-3741-231A06C3BAA5}"/>
                    </a:ext>
                  </a:extLst>
                </p:cNvPr>
                <p:cNvSpPr txBox="1"/>
                <p:nvPr/>
              </p:nvSpPr>
              <p:spPr>
                <a:xfrm>
                  <a:off x="5249069" y="5565301"/>
                  <a:ext cx="685606"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Dividends</a:t>
                  </a:r>
                </a:p>
              </p:txBody>
            </p:sp>
          </p:grpSp>
          <p:grpSp>
            <p:nvGrpSpPr>
              <p:cNvPr id="98" name="Group 97">
                <a:extLst>
                  <a:ext uri="{FF2B5EF4-FFF2-40B4-BE49-F238E27FC236}">
                    <a16:creationId xmlns:a16="http://schemas.microsoft.com/office/drawing/2014/main" id="{5602FE04-E037-EE30-38B2-246524F42F7C}"/>
                  </a:ext>
                </a:extLst>
              </p:cNvPr>
              <p:cNvGrpSpPr/>
              <p:nvPr/>
            </p:nvGrpSpPr>
            <p:grpSpPr>
              <a:xfrm>
                <a:off x="5863437" y="5565301"/>
                <a:ext cx="1339728" cy="230832"/>
                <a:chOff x="6465177" y="5565301"/>
                <a:chExt cx="1339728" cy="230832"/>
              </a:xfrm>
            </p:grpSpPr>
            <p:sp>
              <p:nvSpPr>
                <p:cNvPr id="99" name="Rectangle 98">
                  <a:extLst>
                    <a:ext uri="{FF2B5EF4-FFF2-40B4-BE49-F238E27FC236}">
                      <a16:creationId xmlns:a16="http://schemas.microsoft.com/office/drawing/2014/main" id="{C3D614E3-0B4C-07FE-6244-D0F3622F0469}"/>
                    </a:ext>
                  </a:extLst>
                </p:cNvPr>
                <p:cNvSpPr/>
                <p:nvPr/>
              </p:nvSpPr>
              <p:spPr bwMode="auto">
                <a:xfrm>
                  <a:off x="6465177" y="5612137"/>
                  <a:ext cx="137160" cy="137160"/>
                </a:xfrm>
                <a:prstGeom prst="rect">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100" name="TextBox 99">
                  <a:extLst>
                    <a:ext uri="{FF2B5EF4-FFF2-40B4-BE49-F238E27FC236}">
                      <a16:creationId xmlns:a16="http://schemas.microsoft.com/office/drawing/2014/main" id="{0D2AC705-8024-CB31-4412-198B36782BF4}"/>
                    </a:ext>
                  </a:extLst>
                </p:cNvPr>
                <p:cNvSpPr txBox="1"/>
                <p:nvPr/>
              </p:nvSpPr>
              <p:spPr>
                <a:xfrm>
                  <a:off x="6602337" y="5565301"/>
                  <a:ext cx="1202568"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Share Repurchases </a:t>
                  </a:r>
                </a:p>
              </p:txBody>
            </p:sp>
          </p:grpSp>
        </p:grpSp>
      </p:grpSp>
      <p:cxnSp>
        <p:nvCxnSpPr>
          <p:cNvPr id="2" name="Straight Arrow Connector 1">
            <a:extLst>
              <a:ext uri="{FF2B5EF4-FFF2-40B4-BE49-F238E27FC236}">
                <a16:creationId xmlns:a16="http://schemas.microsoft.com/office/drawing/2014/main" id="{2EBD32F6-1742-5E0A-77C0-5519506669B6}"/>
              </a:ext>
            </a:extLst>
          </p:cNvPr>
          <p:cNvCxnSpPr/>
          <p:nvPr/>
        </p:nvCxnSpPr>
        <p:spPr bwMode="auto">
          <a:xfrm>
            <a:off x="7450457" y="1822311"/>
            <a:ext cx="0" cy="1454289"/>
          </a:xfrm>
          <a:prstGeom prst="straightConnector1">
            <a:avLst/>
          </a:prstGeom>
          <a:solidFill>
            <a:srgbClr val="FF9801"/>
          </a:solidFill>
          <a:ln w="12700" cap="flat" cmpd="sng" algn="ctr">
            <a:solidFill>
              <a:srgbClr val="7F7F7F"/>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 name="Group 2">
            <a:extLst>
              <a:ext uri="{FF2B5EF4-FFF2-40B4-BE49-F238E27FC236}">
                <a16:creationId xmlns:a16="http://schemas.microsoft.com/office/drawing/2014/main" id="{2921C7AB-579D-2F60-01D3-817EC58425B7}"/>
              </a:ext>
            </a:extLst>
          </p:cNvPr>
          <p:cNvGrpSpPr/>
          <p:nvPr/>
        </p:nvGrpSpPr>
        <p:grpSpPr>
          <a:xfrm>
            <a:off x="7193280" y="2263012"/>
            <a:ext cx="655320" cy="237744"/>
            <a:chOff x="7193280" y="2186812"/>
            <a:chExt cx="655320" cy="237744"/>
          </a:xfrm>
        </p:grpSpPr>
        <p:sp>
          <p:nvSpPr>
            <p:cNvPr id="4" name="Oval 3">
              <a:extLst>
                <a:ext uri="{FF2B5EF4-FFF2-40B4-BE49-F238E27FC236}">
                  <a16:creationId xmlns:a16="http://schemas.microsoft.com/office/drawing/2014/main" id="{A338EBBD-348C-55A6-E516-630419F5C872}"/>
                </a:ext>
              </a:extLst>
            </p:cNvPr>
            <p:cNvSpPr/>
            <p:nvPr/>
          </p:nvSpPr>
          <p:spPr bwMode="auto">
            <a:xfrm>
              <a:off x="7250007" y="2186812"/>
              <a:ext cx="402336" cy="237744"/>
            </a:xfrm>
            <a:prstGeom prst="ellipse">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Helvetica" pitchFamily="34" charset="0"/>
              </a:endParaRPr>
            </a:p>
          </p:txBody>
        </p:sp>
        <p:sp>
          <p:nvSpPr>
            <p:cNvPr id="5" name="TextBox 4">
              <a:extLst>
                <a:ext uri="{FF2B5EF4-FFF2-40B4-BE49-F238E27FC236}">
                  <a16:creationId xmlns:a16="http://schemas.microsoft.com/office/drawing/2014/main" id="{BD66AEF5-EBCA-31DF-0C1E-0D735A801214}"/>
                </a:ext>
              </a:extLst>
            </p:cNvPr>
            <p:cNvSpPr txBox="1"/>
            <p:nvPr/>
          </p:nvSpPr>
          <p:spPr>
            <a:xfrm>
              <a:off x="7193280" y="2190268"/>
              <a:ext cx="65532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~55%</a:t>
              </a:r>
            </a:p>
          </p:txBody>
        </p:sp>
      </p:grpSp>
      <p:cxnSp>
        <p:nvCxnSpPr>
          <p:cNvPr id="6" name="Straight Arrow Connector 5">
            <a:extLst>
              <a:ext uri="{FF2B5EF4-FFF2-40B4-BE49-F238E27FC236}">
                <a16:creationId xmlns:a16="http://schemas.microsoft.com/office/drawing/2014/main" id="{6C66B27E-C710-6BEC-A6AA-A07838D7EF31}"/>
              </a:ext>
            </a:extLst>
          </p:cNvPr>
          <p:cNvCxnSpPr/>
          <p:nvPr/>
        </p:nvCxnSpPr>
        <p:spPr bwMode="auto">
          <a:xfrm>
            <a:off x="7450457" y="3346450"/>
            <a:ext cx="0" cy="1174275"/>
          </a:xfrm>
          <a:prstGeom prst="straightConnector1">
            <a:avLst/>
          </a:prstGeom>
          <a:solidFill>
            <a:srgbClr val="FF9801"/>
          </a:solidFill>
          <a:ln w="12700" cap="flat" cmpd="sng" algn="ctr">
            <a:solidFill>
              <a:srgbClr val="00616E"/>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7" name="Group 6">
            <a:extLst>
              <a:ext uri="{FF2B5EF4-FFF2-40B4-BE49-F238E27FC236}">
                <a16:creationId xmlns:a16="http://schemas.microsoft.com/office/drawing/2014/main" id="{2B30DF64-9AD7-4844-CC20-3FCDB80BE2D0}"/>
              </a:ext>
            </a:extLst>
          </p:cNvPr>
          <p:cNvGrpSpPr/>
          <p:nvPr/>
        </p:nvGrpSpPr>
        <p:grpSpPr>
          <a:xfrm>
            <a:off x="7193280" y="3760082"/>
            <a:ext cx="655320" cy="234950"/>
            <a:chOff x="7193280" y="3683882"/>
            <a:chExt cx="655320" cy="234950"/>
          </a:xfrm>
        </p:grpSpPr>
        <p:sp>
          <p:nvSpPr>
            <p:cNvPr id="8" name="Oval 7">
              <a:extLst>
                <a:ext uri="{FF2B5EF4-FFF2-40B4-BE49-F238E27FC236}">
                  <a16:creationId xmlns:a16="http://schemas.microsoft.com/office/drawing/2014/main" id="{031DD39B-0CBF-C307-B1C2-5B5DAEA3A46B}"/>
                </a:ext>
              </a:extLst>
            </p:cNvPr>
            <p:cNvSpPr/>
            <p:nvPr/>
          </p:nvSpPr>
          <p:spPr bwMode="auto">
            <a:xfrm>
              <a:off x="7248417" y="3683882"/>
              <a:ext cx="405517" cy="234950"/>
            </a:xfrm>
            <a:prstGeom prst="ellipse">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50" i="0" u="none" strike="noStrike" cap="none" normalizeH="0" baseline="0" dirty="0">
                <a:ln>
                  <a:noFill/>
                </a:ln>
                <a:solidFill>
                  <a:srgbClr val="00616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67D054-4D46-439C-7916-2278D8C96E8B}"/>
                </a:ext>
              </a:extLst>
            </p:cNvPr>
            <p:cNvSpPr txBox="1"/>
            <p:nvPr/>
          </p:nvSpPr>
          <p:spPr>
            <a:xfrm>
              <a:off x="7193280" y="3687600"/>
              <a:ext cx="655320" cy="230832"/>
            </a:xfrm>
            <a:prstGeom prst="rect">
              <a:avLst/>
            </a:prstGeom>
            <a:noFill/>
          </p:spPr>
          <p:txBody>
            <a:bodyPr wrap="square" rtlCol="0">
              <a:spAutoFit/>
            </a:bodyPr>
            <a:lstStyle/>
            <a:p>
              <a:r>
                <a:rPr lang="en-US" sz="900" dirty="0">
                  <a:solidFill>
                    <a:srgbClr val="00616E"/>
                  </a:solidFill>
                  <a:latin typeface="Arial" panose="020B0604020202020204" pitchFamily="34" charset="0"/>
                  <a:cs typeface="Arial" panose="020B0604020202020204" pitchFamily="34" charset="0"/>
                </a:rPr>
                <a:t>~45%</a:t>
              </a:r>
            </a:p>
          </p:txBody>
        </p:sp>
      </p:grpSp>
      <p:sp>
        <p:nvSpPr>
          <p:cNvPr id="10" name="TextBox 9">
            <a:extLst>
              <a:ext uri="{FF2B5EF4-FFF2-40B4-BE49-F238E27FC236}">
                <a16:creationId xmlns:a16="http://schemas.microsoft.com/office/drawing/2014/main" id="{4DA7E3AC-DE58-1918-1E0D-EBA4704102C4}"/>
              </a:ext>
            </a:extLst>
          </p:cNvPr>
          <p:cNvSpPr txBox="1"/>
          <p:nvPr/>
        </p:nvSpPr>
        <p:spPr>
          <a:xfrm>
            <a:off x="498143" y="6237026"/>
            <a:ext cx="2879678" cy="215444"/>
          </a:xfrm>
          <a:prstGeom prst="rect">
            <a:avLst/>
          </a:prstGeom>
          <a:noFill/>
        </p:spPr>
        <p:txBody>
          <a:bodyPr wrap="square" rtlCol="0">
            <a:spAutoFit/>
          </a:bodyPr>
          <a:lstStyle/>
          <a:p>
            <a:r>
              <a:rPr lang="en-US" sz="800" dirty="0"/>
              <a:t>* Through 9/30/24</a:t>
            </a:r>
          </a:p>
        </p:txBody>
      </p:sp>
      <p:sp>
        <p:nvSpPr>
          <p:cNvPr id="17" name="TextBox 16">
            <a:extLst>
              <a:ext uri="{FF2B5EF4-FFF2-40B4-BE49-F238E27FC236}">
                <a16:creationId xmlns:a16="http://schemas.microsoft.com/office/drawing/2014/main" id="{87773E5D-5F64-EBC0-79AB-9D37CAAE877D}"/>
              </a:ext>
            </a:extLst>
          </p:cNvPr>
          <p:cNvSpPr txBox="1"/>
          <p:nvPr/>
        </p:nvSpPr>
        <p:spPr>
          <a:xfrm>
            <a:off x="6938082" y="4533544"/>
            <a:ext cx="245580" cy="238527"/>
          </a:xfrm>
          <a:prstGeom prst="rect">
            <a:avLst/>
          </a:prstGeom>
          <a:noFill/>
        </p:spPr>
        <p:txBody>
          <a:bodyPr wrap="none" rtlCol="0">
            <a:spAutoFit/>
          </a:bodyPr>
          <a:lstStyle/>
          <a:p>
            <a:r>
              <a:rPr lang="en-US" sz="950" dirty="0"/>
              <a:t>*</a:t>
            </a:r>
          </a:p>
        </p:txBody>
      </p:sp>
      <p:sp>
        <p:nvSpPr>
          <p:cNvPr id="18" name="TextBox 17">
            <a:extLst>
              <a:ext uri="{FF2B5EF4-FFF2-40B4-BE49-F238E27FC236}">
                <a16:creationId xmlns:a16="http://schemas.microsoft.com/office/drawing/2014/main" id="{2AF2ABAD-B827-0BBE-2404-53BA429C89D5}"/>
              </a:ext>
            </a:extLst>
          </p:cNvPr>
          <p:cNvSpPr txBox="1"/>
          <p:nvPr/>
        </p:nvSpPr>
        <p:spPr>
          <a:xfrm>
            <a:off x="8228625" y="4704083"/>
            <a:ext cx="245580" cy="238527"/>
          </a:xfrm>
          <a:prstGeom prst="rect">
            <a:avLst/>
          </a:prstGeom>
          <a:noFill/>
        </p:spPr>
        <p:txBody>
          <a:bodyPr wrap="none" rtlCol="0">
            <a:spAutoFit/>
          </a:bodyPr>
          <a:lstStyle/>
          <a:p>
            <a:r>
              <a:rPr lang="en-US" sz="950" dirty="0"/>
              <a:t>*</a:t>
            </a:r>
          </a:p>
        </p:txBody>
      </p:sp>
    </p:spTree>
    <p:extLst>
      <p:ext uri="{BB962C8B-B14F-4D97-AF65-F5344CB8AC3E}">
        <p14:creationId xmlns:p14="http://schemas.microsoft.com/office/powerpoint/2010/main" val="2845669443"/>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584485-050E-CA32-1525-E057EE75F095}"/>
              </a:ext>
            </a:extLst>
          </p:cNvPr>
          <p:cNvSpPr txBox="1"/>
          <p:nvPr/>
        </p:nvSpPr>
        <p:spPr>
          <a:xfrm>
            <a:off x="643302" y="2402266"/>
            <a:ext cx="8041547" cy="923330"/>
          </a:xfrm>
          <a:prstGeom prst="rect">
            <a:avLst/>
          </a:prstGeom>
          <a:noFill/>
        </p:spPr>
        <p:txBody>
          <a:bodyPr wrap="square" rtlCol="0">
            <a:spAutoFit/>
          </a:bodyPr>
          <a:lstStyle/>
          <a:p>
            <a:pPr algn="ctr"/>
            <a:r>
              <a:rPr lang="en-US" sz="5400" dirty="0">
                <a:solidFill>
                  <a:schemeClr val="bg2"/>
                </a:solidFill>
              </a:rPr>
              <a:t>Thank You </a:t>
            </a:r>
          </a:p>
        </p:txBody>
      </p:sp>
    </p:spTree>
    <p:extLst>
      <p:ext uri="{BB962C8B-B14F-4D97-AF65-F5344CB8AC3E}">
        <p14:creationId xmlns:p14="http://schemas.microsoft.com/office/powerpoint/2010/main" val="2084780806"/>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41C7CCC8-B064-DF94-0566-44F63A3A41CD}"/>
              </a:ext>
            </a:extLst>
          </p:cNvPr>
          <p:cNvSpPr>
            <a:spLocks noChangeArrowheads="1"/>
          </p:cNvSpPr>
          <p:nvPr/>
        </p:nvSpPr>
        <p:spPr bwMode="auto">
          <a:xfrm>
            <a:off x="6781800" y="5831573"/>
            <a:ext cx="2362200" cy="102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0CB921FD-1D42-F348-4197-55F8DC976185}"/>
              </a:ext>
            </a:extLst>
          </p:cNvPr>
          <p:cNvSpPr>
            <a:spLocks noGrp="1"/>
          </p:cNvSpPr>
          <p:nvPr>
            <p:ph type="body" sz="quarter" idx="11"/>
          </p:nvPr>
        </p:nvSpPr>
        <p:spPr>
          <a:xfrm>
            <a:off x="436309" y="1213162"/>
            <a:ext cx="8278450" cy="5325203"/>
          </a:xfrm>
        </p:spPr>
        <p:txBody>
          <a:bodyPr>
            <a:noAutofit/>
          </a:bodyPr>
          <a:lstStyle/>
          <a:p>
            <a:pPr marL="0" indent="0">
              <a:buNone/>
            </a:pPr>
            <a:r>
              <a:rPr lang="en-US" sz="1100" b="1" i="1" dirty="0"/>
              <a:t>Forward-Looking Statements</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This presentation and related press release contain forward-looking statements. Such statements speak only as of the date on the cover of this slide deck, and EMCOR assumes no obligation to update any such forward-looking statements, unless required by law. These </a:t>
            </a:r>
            <a:r>
              <a:rPr lang="en-US" sz="1100" i="1" dirty="0">
                <a:solidFill>
                  <a:srgbClr val="000000"/>
                </a:solidFill>
                <a:cs typeface="Times New Roman" panose="02020603050405020304" pitchFamily="18" charset="0"/>
              </a:rPr>
              <a:t>forward-looking statement include statements regarding anticipated future operating and financial performance, including financial guidance and projections underlying that guidance; the nature and impact of our remaining performance obligations and timing of future projects; our ability to support organic growth and balanced capital allocation; market opportunities; market growth prospects; customer trends; and project mix. These forward-looking statements involve risks and uncertainties that could cause actual results to differ materially from those anticipated (whether </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expressly or implied) by the forward-looking statements. Accordingly, these statements do not guarantee future performance or events. Applicable risks and uncertainties include, but are not limited to, adverse effects of general economic conditions; domestic and international political developments; changes in the specific markets for EMCOR’s services; adverse business conditions, including labor market tightness and/or disruption, productivity challenges, the impact of claims and litigation, the nature and extent of supply chain disruptions impacting availability and pricing of materials, global conflicts, and inflationary trends more generally, including fluctuations in energy costs; the impact of legislation and/or government regulations; changes in interest rates; the availability of adequate levels of surety bonding; increased competition; and unfavorable developments in the mix of our business. Certain of the risk factors associated with EMCOR’s business are also discussed in Part I, Item 1A “Risk Factors,” of the Company’s 2023 Form 10-K, and in other reports filed from time to time with the Securities and Exchange Commission and available at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www.sec.gov</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and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4"/>
              </a:rPr>
              <a:t>www.emcorgroup.com</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Such risk factors should be taken into account in evaluating our business, including any forward-looking statements.</a:t>
            </a:r>
          </a:p>
          <a:p>
            <a:pPr marL="0" indent="0" algn="just">
              <a:buNone/>
            </a:pPr>
            <a:r>
              <a:rPr lang="en-US" sz="1100" b="1" i="1" dirty="0"/>
              <a:t>Non-GAAP Measures </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This presentation and related press release also include certain financial measures that were not prepared in accordance with U.S. generally accepted accounting principles (GAAP). Reconciliations of those non-GAAP financial measures to the most directly comparable GAAP financial measures are included in the press release that accompanies this presentation.  </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The Company uses these non-GAAP measures as key performance indicators for the purpose of evaluating performance internally. We also believe that these non-GAAP measures provide investors with useful information with respect to our ongoing operations. </a:t>
            </a: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Any non-GAAP financial measures presented are not, and should not be viewed as, substitutes for financial measures required by GAAP, have no standardized meaning prescribed by GAAP, and may not be comparable to the calculation of similar measures of other companies.  </a:t>
            </a:r>
            <a:endParaRPr lang="en-US" sz="1100" b="1" i="1" dirty="0"/>
          </a:p>
          <a:p>
            <a:pPr marL="0" indent="0" algn="just">
              <a:buNone/>
            </a:pPr>
            <a:endPar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ct val="100000"/>
              </a:lnSpc>
              <a:spcBef>
                <a:spcPts val="0"/>
              </a:spcBef>
              <a:buNone/>
            </a:pPr>
            <a:endParaRPr lang="en-US" sz="1100" b="1" i="1" dirty="0">
              <a:solidFill>
                <a:srgbClr val="000000"/>
              </a:solidFill>
              <a:cs typeface="Times New Roman" panose="02020603050405020304" pitchFamily="18" charset="0"/>
            </a:endParaRPr>
          </a:p>
          <a:p>
            <a:pPr marL="0" indent="0" algn="just">
              <a:lnSpc>
                <a:spcPct val="100000"/>
              </a:lnSpc>
              <a:spcBef>
                <a:spcPts val="0"/>
              </a:spcBef>
              <a:buNone/>
            </a:pPr>
            <a:endParaRPr lang="en-US" sz="1100" b="1" i="1" dirty="0"/>
          </a:p>
        </p:txBody>
      </p:sp>
      <p:sp>
        <p:nvSpPr>
          <p:cNvPr id="4" name="Title 3">
            <a:extLst>
              <a:ext uri="{FF2B5EF4-FFF2-40B4-BE49-F238E27FC236}">
                <a16:creationId xmlns:a16="http://schemas.microsoft.com/office/drawing/2014/main" id="{0C484B28-4AA2-4164-A503-AB094155E442}"/>
              </a:ext>
            </a:extLst>
          </p:cNvPr>
          <p:cNvSpPr>
            <a:spLocks noGrp="1"/>
          </p:cNvSpPr>
          <p:nvPr>
            <p:ph type="title"/>
          </p:nvPr>
        </p:nvSpPr>
        <p:spPr>
          <a:xfrm>
            <a:off x="362973" y="388190"/>
            <a:ext cx="8259602" cy="704809"/>
          </a:xfrm>
        </p:spPr>
        <p:txBody>
          <a:bodyPr/>
          <a:lstStyle/>
          <a:p>
            <a:r>
              <a:rPr lang="en-US" dirty="0"/>
              <a:t>FORWARD-LOOKING STATEMENTS AND NON-GAAP FINANCIAL DISCLOSURES</a:t>
            </a:r>
          </a:p>
        </p:txBody>
      </p:sp>
    </p:spTree>
    <p:extLst>
      <p:ext uri="{BB962C8B-B14F-4D97-AF65-F5344CB8AC3E}">
        <p14:creationId xmlns:p14="http://schemas.microsoft.com/office/powerpoint/2010/main" val="41695712"/>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9FD4EC-AFEF-4C22-B28C-BBE36C7B5B6E}"/>
              </a:ext>
            </a:extLst>
          </p:cNvPr>
          <p:cNvSpPr>
            <a:spLocks noGrp="1"/>
          </p:cNvSpPr>
          <p:nvPr>
            <p:ph type="title"/>
          </p:nvPr>
        </p:nvSpPr>
        <p:spPr>
          <a:xfrm>
            <a:off x="362975" y="552097"/>
            <a:ext cx="8259602" cy="532276"/>
          </a:xfrm>
        </p:spPr>
        <p:txBody>
          <a:bodyPr/>
          <a:lstStyle/>
          <a:p>
            <a:r>
              <a:rPr lang="en-US" dirty="0"/>
              <a:t>EMCOR PARTICIPANTS</a:t>
            </a:r>
          </a:p>
        </p:txBody>
      </p:sp>
      <p:sp>
        <p:nvSpPr>
          <p:cNvPr id="9" name="Text Placeholder 8">
            <a:extLst>
              <a:ext uri="{FF2B5EF4-FFF2-40B4-BE49-F238E27FC236}">
                <a16:creationId xmlns:a16="http://schemas.microsoft.com/office/drawing/2014/main" id="{B7D5D783-F2F3-458C-8121-2881FD851BC5}"/>
              </a:ext>
            </a:extLst>
          </p:cNvPr>
          <p:cNvSpPr>
            <a:spLocks noGrp="1"/>
          </p:cNvSpPr>
          <p:nvPr>
            <p:ph type="body" sz="quarter" idx="11"/>
          </p:nvPr>
        </p:nvSpPr>
        <p:spPr>
          <a:xfrm>
            <a:off x="515694" y="1668018"/>
            <a:ext cx="8106884" cy="4639959"/>
          </a:xfrm>
        </p:spPr>
        <p:txBody>
          <a:bodyPr>
            <a:normAutofit/>
          </a:bodyPr>
          <a:lstStyle/>
          <a:p>
            <a:pPr marL="0" indent="0" defTabSz="2570163">
              <a:lnSpc>
                <a:spcPct val="100000"/>
              </a:lnSpc>
              <a:spcBef>
                <a:spcPts val="2400"/>
              </a:spcBef>
              <a:buNone/>
              <a:tabLst>
                <a:tab pos="2570163" algn="l"/>
              </a:tabLst>
            </a:pPr>
            <a:r>
              <a:rPr lang="en-US" sz="1400" b="1" dirty="0"/>
              <a:t>Tony Guzzi</a:t>
            </a:r>
            <a:r>
              <a:rPr lang="en-US" sz="1400" dirty="0"/>
              <a:t>	Chairman, President &amp; Chief Executive Officer</a:t>
            </a:r>
          </a:p>
          <a:p>
            <a:pPr marL="0" indent="0" defTabSz="2570163">
              <a:lnSpc>
                <a:spcPct val="100000"/>
              </a:lnSpc>
              <a:spcBef>
                <a:spcPts val="2400"/>
              </a:spcBef>
              <a:buNone/>
              <a:tabLst>
                <a:tab pos="2570163" algn="l"/>
              </a:tabLst>
            </a:pPr>
            <a:r>
              <a:rPr lang="en-US" sz="1400" b="1" dirty="0"/>
              <a:t>Jason Nalbandian</a:t>
            </a:r>
            <a:r>
              <a:rPr lang="en-US" sz="1400" dirty="0"/>
              <a:t>	SVP &amp; Chief Financial Officer</a:t>
            </a:r>
          </a:p>
          <a:p>
            <a:pPr marL="0" indent="0" defTabSz="2570163">
              <a:lnSpc>
                <a:spcPct val="100000"/>
              </a:lnSpc>
              <a:spcBef>
                <a:spcPts val="3000"/>
              </a:spcBef>
              <a:buNone/>
            </a:pPr>
            <a:r>
              <a:rPr lang="en-US" sz="1400" b="1" dirty="0"/>
              <a:t>Maxine Mauricio</a:t>
            </a:r>
            <a:r>
              <a:rPr lang="en-US" sz="1400" dirty="0"/>
              <a:t>	EVP, Chief Administrative Officer &amp; General Counsel</a:t>
            </a:r>
          </a:p>
          <a:p>
            <a:pPr marL="0" indent="0" defTabSz="2570163">
              <a:lnSpc>
                <a:spcPct val="100000"/>
              </a:lnSpc>
              <a:spcBef>
                <a:spcPts val="3000"/>
              </a:spcBef>
              <a:buNone/>
            </a:pPr>
            <a:r>
              <a:rPr lang="en-US" sz="1400" b="1" dirty="0"/>
              <a:t>Andy Backman</a:t>
            </a:r>
            <a:r>
              <a:rPr lang="en-US" sz="1400" dirty="0"/>
              <a:t>	VP, Investor Relations</a:t>
            </a:r>
          </a:p>
        </p:txBody>
      </p:sp>
    </p:spTree>
    <p:extLst>
      <p:ext uri="{BB962C8B-B14F-4D97-AF65-F5344CB8AC3E}">
        <p14:creationId xmlns:p14="http://schemas.microsoft.com/office/powerpoint/2010/main" val="3110128199"/>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77FF06-CFBB-436B-8D52-8A849F415C44}"/>
              </a:ext>
            </a:extLst>
          </p:cNvPr>
          <p:cNvSpPr>
            <a:spLocks noGrp="1"/>
          </p:cNvSpPr>
          <p:nvPr>
            <p:ph type="title"/>
          </p:nvPr>
        </p:nvSpPr>
        <p:spPr>
          <a:xfrm>
            <a:off x="363050" y="727195"/>
            <a:ext cx="8065526" cy="365125"/>
          </a:xfrm>
        </p:spPr>
        <p:txBody>
          <a:bodyPr>
            <a:noAutofit/>
          </a:bodyPr>
          <a:lstStyle/>
          <a:p>
            <a:r>
              <a:rPr lang="en-US" dirty="0"/>
              <a:t>executive summary</a:t>
            </a:r>
          </a:p>
        </p:txBody>
      </p:sp>
      <p:graphicFrame>
        <p:nvGraphicFramePr>
          <p:cNvPr id="4" name="Table 6">
            <a:extLst>
              <a:ext uri="{FF2B5EF4-FFF2-40B4-BE49-F238E27FC236}">
                <a16:creationId xmlns:a16="http://schemas.microsoft.com/office/drawing/2014/main" id="{DC24154A-CE8F-A1BB-5E6B-992BE6700490}"/>
              </a:ext>
            </a:extLst>
          </p:cNvPr>
          <p:cNvGraphicFramePr>
            <a:graphicFrameLocks noGrp="1"/>
          </p:cNvGraphicFramePr>
          <p:nvPr>
            <p:extLst>
              <p:ext uri="{D42A27DB-BD31-4B8C-83A1-F6EECF244321}">
                <p14:modId xmlns:p14="http://schemas.microsoft.com/office/powerpoint/2010/main" val="2722108183"/>
              </p:ext>
            </p:extLst>
          </p:nvPr>
        </p:nvGraphicFramePr>
        <p:xfrm>
          <a:off x="356399" y="1114289"/>
          <a:ext cx="8468105" cy="1645920"/>
        </p:xfrm>
        <a:graphic>
          <a:graphicData uri="http://schemas.openxmlformats.org/drawingml/2006/table">
            <a:tbl>
              <a:tblPr firstRow="1" bandRow="1">
                <a:tableStyleId>{2D5ABB26-0587-4C30-8999-92F81FD0307C}</a:tableStyleId>
              </a:tblPr>
              <a:tblGrid>
                <a:gridCol w="2822441">
                  <a:extLst>
                    <a:ext uri="{9D8B030D-6E8A-4147-A177-3AD203B41FA5}">
                      <a16:colId xmlns:a16="http://schemas.microsoft.com/office/drawing/2014/main" val="1363308592"/>
                    </a:ext>
                  </a:extLst>
                </a:gridCol>
                <a:gridCol w="1411416">
                  <a:extLst>
                    <a:ext uri="{9D8B030D-6E8A-4147-A177-3AD203B41FA5}">
                      <a16:colId xmlns:a16="http://schemas.microsoft.com/office/drawing/2014/main" val="3721663739"/>
                    </a:ext>
                  </a:extLst>
                </a:gridCol>
                <a:gridCol w="1411416">
                  <a:extLst>
                    <a:ext uri="{9D8B030D-6E8A-4147-A177-3AD203B41FA5}">
                      <a16:colId xmlns:a16="http://schemas.microsoft.com/office/drawing/2014/main" val="2314583820"/>
                    </a:ext>
                  </a:extLst>
                </a:gridCol>
                <a:gridCol w="1411416">
                  <a:extLst>
                    <a:ext uri="{9D8B030D-6E8A-4147-A177-3AD203B41FA5}">
                      <a16:colId xmlns:a16="http://schemas.microsoft.com/office/drawing/2014/main" val="4018536214"/>
                    </a:ext>
                  </a:extLst>
                </a:gridCol>
                <a:gridCol w="1411416">
                  <a:extLst>
                    <a:ext uri="{9D8B030D-6E8A-4147-A177-3AD203B41FA5}">
                      <a16:colId xmlns:a16="http://schemas.microsoft.com/office/drawing/2014/main" val="2264598011"/>
                    </a:ext>
                  </a:extLst>
                </a:gridCol>
              </a:tblGrid>
              <a:tr h="224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latin typeface="Verdana" panose="020B0604030504040204" pitchFamily="34" charset="0"/>
                          <a:ea typeface="Verdana" panose="020B0604030504040204" pitchFamily="34" charset="0"/>
                          <a:cs typeface="Arial" panose="020B0604020202020204" pitchFamily="34" charset="0"/>
                        </a:rPr>
                        <a:t>($ Millions, except per share information)</a:t>
                      </a:r>
                    </a:p>
                  </a:txBody>
                  <a:tcPr anchor="ctr">
                    <a:lnB w="12700" cap="flat" cmpd="sng" algn="ctr">
                      <a:solidFill>
                        <a:schemeClr val="tx1"/>
                      </a:solidFill>
                      <a:prstDash val="solid"/>
                      <a:round/>
                      <a:headEnd type="none" w="med" len="med"/>
                      <a:tailEnd type="none" w="med" len="med"/>
                    </a:lnB>
                  </a:tcPr>
                </a:tc>
                <a:tc>
                  <a:txBody>
                    <a:bodyPr/>
                    <a:lstStyle/>
                    <a:p>
                      <a:pPr algn="r"/>
                      <a:r>
                        <a:rPr lang="en-US" sz="1200" b="1" u="none" dirty="0">
                          <a:latin typeface="Verdana" panose="020B0604030504040204" pitchFamily="34" charset="0"/>
                          <a:ea typeface="Verdana" panose="020B0604030504040204" pitchFamily="34" charset="0"/>
                          <a:cs typeface="Arial" panose="020B0604020202020204" pitchFamily="34" charset="0"/>
                        </a:rPr>
                        <a:t>3Q24</a:t>
                      </a:r>
                    </a:p>
                  </a:txBody>
                  <a:tcPr anchor="ctr">
                    <a:lnB w="12700" cap="flat" cmpd="sng" algn="ctr">
                      <a:solidFill>
                        <a:schemeClr val="tx1"/>
                      </a:solidFill>
                      <a:prstDash val="solid"/>
                      <a:round/>
                      <a:headEnd type="none" w="med" len="med"/>
                      <a:tailEnd type="none" w="med" len="med"/>
                    </a:lnB>
                  </a:tcPr>
                </a:tc>
                <a:tc>
                  <a:txBody>
                    <a:bodyPr/>
                    <a:lstStyle/>
                    <a:p>
                      <a:pPr algn="r"/>
                      <a:r>
                        <a:rPr lang="en-US" sz="1200" b="1" u="none" dirty="0">
                          <a:latin typeface="Verdana" panose="020B0604030504040204" pitchFamily="34" charset="0"/>
                          <a:ea typeface="Verdana" panose="020B0604030504040204" pitchFamily="34" charset="0"/>
                          <a:cs typeface="Arial" panose="020B0604020202020204" pitchFamily="34" charset="0"/>
                        </a:rPr>
                        <a:t>3Q23</a:t>
                      </a:r>
                    </a:p>
                  </a:txBody>
                  <a:tcPr anchor="ctr">
                    <a:lnB w="12700" cap="flat" cmpd="sng" algn="ctr">
                      <a:solidFill>
                        <a:schemeClr val="tx1"/>
                      </a:solidFill>
                      <a:prstDash val="solid"/>
                      <a:round/>
                      <a:headEnd type="none" w="med" len="med"/>
                      <a:tailEnd type="none" w="med" len="med"/>
                    </a:lnB>
                  </a:tcPr>
                </a:tc>
                <a:tc>
                  <a:txBody>
                    <a:bodyPr/>
                    <a:lstStyle/>
                    <a:p>
                      <a:pPr algn="r"/>
                      <a:r>
                        <a:rPr lang="en-US" sz="1200" b="1" u="none" dirty="0">
                          <a:latin typeface="Verdana" panose="020B0604030504040204" pitchFamily="34" charset="0"/>
                          <a:ea typeface="Verdana" panose="020B0604030504040204" pitchFamily="34" charset="0"/>
                          <a:cs typeface="Arial" panose="020B0604020202020204" pitchFamily="34" charset="0"/>
                        </a:rPr>
                        <a:t>Change ($)</a:t>
                      </a:r>
                    </a:p>
                  </a:txBody>
                  <a:tcPr anchor="ctr">
                    <a:lnB w="12700" cap="flat" cmpd="sng" algn="ctr">
                      <a:solidFill>
                        <a:schemeClr val="tx1"/>
                      </a:solidFill>
                      <a:prstDash val="solid"/>
                      <a:round/>
                      <a:headEnd type="none" w="med" len="med"/>
                      <a:tailEnd type="none" w="med" len="med"/>
                    </a:lnB>
                  </a:tcPr>
                </a:tc>
                <a:tc>
                  <a:txBody>
                    <a:bodyPr/>
                    <a:lstStyle/>
                    <a:p>
                      <a:pPr algn="r"/>
                      <a:r>
                        <a:rPr lang="en-US" sz="1200" b="1" u="none" dirty="0">
                          <a:latin typeface="Verdana" panose="020B0604030504040204" pitchFamily="34" charset="0"/>
                          <a:ea typeface="Verdana" panose="020B0604030504040204" pitchFamily="34" charset="0"/>
                          <a:cs typeface="Arial" panose="020B0604020202020204" pitchFamily="34" charset="0"/>
                        </a:rPr>
                        <a:t>Change (%)</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5947684"/>
                  </a:ext>
                </a:extLst>
              </a:tr>
              <a:tr h="211733">
                <a:tc>
                  <a:txBody>
                    <a:bodyPr/>
                    <a:lstStyle/>
                    <a:p>
                      <a:r>
                        <a:rPr lang="en-US" sz="1200" dirty="0">
                          <a:latin typeface="Verdana" panose="020B0604030504040204" pitchFamily="34" charset="0"/>
                          <a:ea typeface="Verdana" panose="020B0604030504040204" pitchFamily="34" charset="0"/>
                          <a:cs typeface="Arial" panose="020B0604020202020204" pitchFamily="34" charset="0"/>
                        </a:rPr>
                        <a:t>Revenues</a:t>
                      </a:r>
                    </a:p>
                  </a:txBody>
                  <a:tcPr anchor="ctr">
                    <a:lnT w="12700" cap="flat" cmpd="sng" algn="ctr">
                      <a:solidFill>
                        <a:schemeClr val="tx1"/>
                      </a:solidFill>
                      <a:prstDash val="solid"/>
                      <a:round/>
                      <a:headEnd type="none" w="med" len="med"/>
                      <a:tailEnd type="none" w="med" len="med"/>
                    </a:lnT>
                  </a:tcP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$3,697</a:t>
                      </a:r>
                    </a:p>
                  </a:txBody>
                  <a:tcPr anchor="ctr">
                    <a:lnT w="12700" cap="flat" cmpd="sng" algn="ctr">
                      <a:solidFill>
                        <a:schemeClr val="tx1"/>
                      </a:solidFill>
                      <a:prstDash val="solid"/>
                      <a:round/>
                      <a:headEnd type="none" w="med" len="med"/>
                      <a:tailEnd type="none" w="med" len="med"/>
                    </a:lnT>
                  </a:tcP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$3,208</a:t>
                      </a:r>
                    </a:p>
                  </a:txBody>
                  <a:tcPr anchor="ctr">
                    <a:lnT w="12700" cap="flat" cmpd="sng" algn="ctr">
                      <a:solidFill>
                        <a:schemeClr val="tx1"/>
                      </a:solidFill>
                      <a:prstDash val="solid"/>
                      <a:round/>
                      <a:headEnd type="none" w="med" len="med"/>
                      <a:tailEnd type="none" w="med" len="med"/>
                    </a:lnT>
                  </a:tcP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$489</a:t>
                      </a:r>
                    </a:p>
                  </a:txBody>
                  <a:tcPr anchor="ctr">
                    <a:lnT w="12700" cap="flat" cmpd="sng" algn="ctr">
                      <a:solidFill>
                        <a:schemeClr val="tx1"/>
                      </a:solidFill>
                      <a:prstDash val="solid"/>
                      <a:round/>
                      <a:headEnd type="none" w="med" len="med"/>
                      <a:tailEnd type="none" w="med" len="med"/>
                    </a:lnT>
                  </a:tcP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15.3%</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82847361"/>
                  </a:ext>
                </a:extLst>
              </a:tr>
              <a:tr h="259080">
                <a:tc>
                  <a:txBody>
                    <a:bodyPr/>
                    <a:lstStyle/>
                    <a:p>
                      <a:r>
                        <a:rPr lang="en-US" sz="1200" dirty="0">
                          <a:latin typeface="Verdana" panose="020B0604030504040204" pitchFamily="34" charset="0"/>
                          <a:ea typeface="Verdana" panose="020B0604030504040204" pitchFamily="34" charset="0"/>
                          <a:cs typeface="Arial" panose="020B0604020202020204" pitchFamily="34" charset="0"/>
                        </a:rPr>
                        <a:t>Operating Income</a:t>
                      </a:r>
                      <a:r>
                        <a:rPr lang="en-US" sz="1200" baseline="30000" dirty="0">
                          <a:latin typeface="Verdana" panose="020B0604030504040204" pitchFamily="34" charset="0"/>
                          <a:ea typeface="Verdana" panose="020B0604030504040204" pitchFamily="34" charset="0"/>
                          <a:cs typeface="Arial" panose="020B0604020202020204" pitchFamily="34" charset="0"/>
                        </a:rPr>
                        <a:t>1</a:t>
                      </a:r>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$364</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$235</a:t>
                      </a:r>
                      <a:endParaRPr lang="en-US" sz="1200" baseline="30000" dirty="0">
                        <a:latin typeface="Verdana" panose="020B0604030504040204" pitchFamily="34" charset="0"/>
                        <a:ea typeface="Verdana" panose="020B0604030504040204" pitchFamily="34" charset="0"/>
                        <a:cs typeface="Arial" panose="020B0604020202020204" pitchFamily="34" charset="0"/>
                      </a:endParaRP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$129</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54.7%</a:t>
                      </a:r>
                    </a:p>
                  </a:txBody>
                  <a:tcPr anchor="ctr"/>
                </a:tc>
                <a:extLst>
                  <a:ext uri="{0D108BD9-81ED-4DB2-BD59-A6C34878D82A}">
                    <a16:rowId xmlns:a16="http://schemas.microsoft.com/office/drawing/2014/main" val="765761659"/>
                  </a:ext>
                </a:extLst>
              </a:tr>
              <a:tr h="259080">
                <a:tc>
                  <a:txBody>
                    <a:bodyPr/>
                    <a:lstStyle/>
                    <a:p>
                      <a:r>
                        <a:rPr lang="en-US" sz="1200" dirty="0">
                          <a:latin typeface="Verdana" panose="020B0604030504040204" pitchFamily="34" charset="0"/>
                          <a:ea typeface="Verdana" panose="020B0604030504040204" pitchFamily="34" charset="0"/>
                          <a:cs typeface="Arial" panose="020B0604020202020204" pitchFamily="34" charset="0"/>
                        </a:rPr>
                        <a:t>Operating Margin</a:t>
                      </a:r>
                      <a:r>
                        <a:rPr lang="en-US" sz="1200" baseline="30000" dirty="0">
                          <a:latin typeface="Verdana" panose="020B0604030504040204" pitchFamily="34" charset="0"/>
                          <a:ea typeface="Verdana" panose="020B0604030504040204" pitchFamily="34" charset="0"/>
                          <a:cs typeface="Arial" panose="020B0604020202020204" pitchFamily="34" charset="0"/>
                        </a:rPr>
                        <a:t>1</a:t>
                      </a:r>
                    </a:p>
                  </a:txBody>
                  <a:tcPr anchor="ctr"/>
                </a:tc>
                <a:tc>
                  <a:txBody>
                    <a:bodyPr/>
                    <a:lstStyle/>
                    <a:p>
                      <a:pPr algn="r"/>
                      <a:r>
                        <a:rPr lang="en-US" sz="1200" i="1" dirty="0">
                          <a:latin typeface="Verdana" panose="020B0604030504040204" pitchFamily="34" charset="0"/>
                          <a:ea typeface="Verdana" panose="020B0604030504040204" pitchFamily="34" charset="0"/>
                          <a:cs typeface="Arial" panose="020B0604020202020204" pitchFamily="34" charset="0"/>
                        </a:rPr>
                        <a:t>9.8%</a:t>
                      </a:r>
                    </a:p>
                  </a:txBody>
                  <a:tcPr anchor="ctr"/>
                </a:tc>
                <a:tc>
                  <a:txBody>
                    <a:bodyPr/>
                    <a:lstStyle/>
                    <a:p>
                      <a:pPr algn="r"/>
                      <a:r>
                        <a:rPr lang="en-US" sz="1200" i="1" dirty="0">
                          <a:latin typeface="Verdana" panose="020B0604030504040204" pitchFamily="34" charset="0"/>
                          <a:ea typeface="Verdana" panose="020B0604030504040204" pitchFamily="34" charset="0"/>
                          <a:cs typeface="Arial" panose="020B0604020202020204" pitchFamily="34" charset="0"/>
                        </a:rPr>
                        <a:t>7.3%</a:t>
                      </a:r>
                    </a:p>
                  </a:txBody>
                  <a:tcPr anchor="ctr"/>
                </a:tc>
                <a:tc>
                  <a:txBody>
                    <a:bodyPr/>
                    <a:lstStyle/>
                    <a:p>
                      <a:pPr algn="r"/>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tc>
                <a:tc>
                  <a:txBody>
                    <a:bodyPr/>
                    <a:lstStyle/>
                    <a:p>
                      <a:pPr algn="r"/>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tc>
                <a:extLst>
                  <a:ext uri="{0D108BD9-81ED-4DB2-BD59-A6C34878D82A}">
                    <a16:rowId xmlns:a16="http://schemas.microsoft.com/office/drawing/2014/main" val="3586328412"/>
                  </a:ext>
                </a:extLst>
              </a:tr>
              <a:tr h="259080">
                <a:tc>
                  <a:txBody>
                    <a:bodyPr/>
                    <a:lstStyle/>
                    <a:p>
                      <a:r>
                        <a:rPr lang="en-US" sz="1200" dirty="0">
                          <a:latin typeface="Verdana" panose="020B0604030504040204" pitchFamily="34" charset="0"/>
                          <a:ea typeface="Verdana" panose="020B0604030504040204" pitchFamily="34" charset="0"/>
                          <a:cs typeface="Arial" panose="020B0604020202020204" pitchFamily="34" charset="0"/>
                        </a:rPr>
                        <a:t>Diluted EPS</a:t>
                      </a:r>
                      <a:r>
                        <a:rPr lang="en-US" sz="1200" baseline="30000" dirty="0">
                          <a:latin typeface="Verdana" panose="020B0604030504040204" pitchFamily="34" charset="0"/>
                          <a:ea typeface="Verdana" panose="020B0604030504040204" pitchFamily="34" charset="0"/>
                          <a:cs typeface="Arial" panose="020B0604020202020204" pitchFamily="34" charset="0"/>
                        </a:rPr>
                        <a:t>2</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$5.80</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$3.57</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$2.23</a:t>
                      </a:r>
                    </a:p>
                  </a:txBody>
                  <a:tcPr anchor="ctr"/>
                </a:tc>
                <a:tc>
                  <a:txBody>
                    <a:bodyPr/>
                    <a:lstStyle/>
                    <a:p>
                      <a:pPr algn="r"/>
                      <a:r>
                        <a:rPr lang="en-US" sz="1200" dirty="0">
                          <a:latin typeface="Verdana" panose="020B0604030504040204" pitchFamily="34" charset="0"/>
                          <a:ea typeface="Verdana" panose="020B0604030504040204" pitchFamily="34" charset="0"/>
                          <a:cs typeface="Arial" panose="020B0604020202020204" pitchFamily="34" charset="0"/>
                        </a:rPr>
                        <a:t>62.5%</a:t>
                      </a:r>
                    </a:p>
                  </a:txBody>
                  <a:tcPr anchor="ctr"/>
                </a:tc>
                <a:extLst>
                  <a:ext uri="{0D108BD9-81ED-4DB2-BD59-A6C34878D82A}">
                    <a16:rowId xmlns:a16="http://schemas.microsoft.com/office/drawing/2014/main" val="2128091223"/>
                  </a:ext>
                </a:extLst>
              </a:tr>
              <a:tr h="259080">
                <a:tc>
                  <a:txBody>
                    <a:bodyPr/>
                    <a:lstStyle/>
                    <a:p>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endParaRPr lang="en-US" sz="1200" i="1" dirty="0">
                        <a:latin typeface="Verdana" panose="020B0604030504040204" pitchFamily="34" charset="0"/>
                        <a:ea typeface="Verdana" panose="020B060403050404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endParaRPr lang="en-US" sz="1200" i="1" dirty="0">
                        <a:latin typeface="Verdana" panose="020B0604030504040204" pitchFamily="34" charset="0"/>
                        <a:ea typeface="Verdana" panose="020B060403050404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r"/>
                      <a:endParaRPr lang="en-US" sz="1200" dirty="0">
                        <a:latin typeface="Verdana" panose="020B0604030504040204" pitchFamily="34" charset="0"/>
                        <a:ea typeface="Verdana" panose="020B060403050404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428135"/>
                  </a:ext>
                </a:extLst>
              </a:tr>
            </a:tbl>
          </a:graphicData>
        </a:graphic>
      </p:graphicFrame>
      <p:sp>
        <p:nvSpPr>
          <p:cNvPr id="2" name="TextBox 1">
            <a:extLst>
              <a:ext uri="{FF2B5EF4-FFF2-40B4-BE49-F238E27FC236}">
                <a16:creationId xmlns:a16="http://schemas.microsoft.com/office/drawing/2014/main" id="{9C82F44C-C01B-D62C-6CCF-50D0621AA37A}"/>
              </a:ext>
            </a:extLst>
          </p:cNvPr>
          <p:cNvSpPr txBox="1"/>
          <p:nvPr/>
        </p:nvSpPr>
        <p:spPr>
          <a:xfrm>
            <a:off x="2524498" y="1138542"/>
            <a:ext cx="803425" cy="215444"/>
          </a:xfrm>
          <a:prstGeom prst="rect">
            <a:avLst/>
          </a:prstGeom>
          <a:noFill/>
        </p:spPr>
        <p:txBody>
          <a:bodyPr wrap="none" rtlCol="0">
            <a:spAutoFit/>
          </a:bodyPr>
          <a:lstStyle/>
          <a:p>
            <a:r>
              <a:rPr lang="en-US" sz="800" i="1" dirty="0">
                <a:latin typeface="Verdana" panose="020B0604030504040204" pitchFamily="34" charset="0"/>
                <a:ea typeface="Verdana" panose="020B0604030504040204" pitchFamily="34" charset="0"/>
              </a:rPr>
              <a:t>(Unaudited)</a:t>
            </a:r>
          </a:p>
        </p:txBody>
      </p:sp>
      <p:sp>
        <p:nvSpPr>
          <p:cNvPr id="7" name="Rectangle 6">
            <a:extLst>
              <a:ext uri="{FF2B5EF4-FFF2-40B4-BE49-F238E27FC236}">
                <a16:creationId xmlns:a16="http://schemas.microsoft.com/office/drawing/2014/main" id="{334B6900-33F9-0630-A1EA-53521DC2D264}"/>
              </a:ext>
            </a:extLst>
          </p:cNvPr>
          <p:cNvSpPr/>
          <p:nvPr/>
        </p:nvSpPr>
        <p:spPr>
          <a:xfrm>
            <a:off x="204966" y="2641290"/>
            <a:ext cx="8800123" cy="2505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ACCC790-4D89-43C9-ABB6-5480F8B8B108}"/>
              </a:ext>
            </a:extLst>
          </p:cNvPr>
          <p:cNvSpPr/>
          <p:nvPr/>
        </p:nvSpPr>
        <p:spPr>
          <a:xfrm>
            <a:off x="275552" y="2482408"/>
            <a:ext cx="8765896" cy="398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defTabSz="628650">
              <a:spcAft>
                <a:spcPts val="500"/>
              </a:spcAft>
              <a:buClr>
                <a:srgbClr val="007C85"/>
              </a:buClr>
              <a:buFont typeface="Verdana" panose="020B0604030504040204" pitchFamily="34" charset="0"/>
              <a:buChar char="»"/>
              <a:tabLst>
                <a:tab pos="4116388" algn="l"/>
              </a:tabLst>
            </a:pPr>
            <a:r>
              <a:rPr lang="en-US" sz="1600" dirty="0">
                <a:latin typeface="Veranda"/>
              </a:rPr>
              <a:t>Continued to perform exceptionally well, maintained momentum, delivered excellent quarter</a:t>
            </a:r>
            <a:endParaRPr lang="en-US" altLang="en-US" sz="1600" dirty="0">
              <a:latin typeface="Veranda"/>
            </a:endParaRPr>
          </a:p>
          <a:p>
            <a:pPr marL="342900" indent="-342900" algn="just" defTabSz="628650">
              <a:spcAft>
                <a:spcPts val="500"/>
              </a:spcAft>
              <a:buClr>
                <a:srgbClr val="007C85"/>
              </a:buClr>
              <a:buFont typeface="Verdana" panose="020B0604030504040204" pitchFamily="34" charset="0"/>
              <a:buChar char="»"/>
              <a:tabLst>
                <a:tab pos="4116388" algn="l"/>
              </a:tabLst>
            </a:pPr>
            <a:r>
              <a:rPr lang="en-US" altLang="en-US" sz="1600" dirty="0">
                <a:latin typeface="Veranda"/>
              </a:rPr>
              <a:t>Record Quarterly Revenues, Operating Income, Operating Margin, Diluted EPS, Operating Cash Flow</a:t>
            </a:r>
          </a:p>
          <a:p>
            <a:pPr marL="342900" indent="-342900" algn="just" defTabSz="628650">
              <a:spcAft>
                <a:spcPts val="500"/>
              </a:spcAft>
              <a:buClr>
                <a:srgbClr val="007C85"/>
              </a:buClr>
              <a:buFont typeface="Verdana" panose="020B0604030504040204" pitchFamily="34" charset="0"/>
              <a:buChar char="»"/>
              <a:tabLst>
                <a:tab pos="4116388" algn="l"/>
              </a:tabLst>
            </a:pPr>
            <a:r>
              <a:rPr lang="en-US" altLang="en-US" sz="1600" dirty="0">
                <a:latin typeface="Veranda"/>
              </a:rPr>
              <a:t>Record Remaining Performance Obligations (RPOs) of $9.8 billion, up $1.15 billion or 13.4%          year-over-year driven by </a:t>
            </a:r>
            <a:r>
              <a:rPr lang="en-US" sz="1600" dirty="0">
                <a:latin typeface="Veranda"/>
              </a:rPr>
              <a:t>strong demand across the majority of the sectors we serve</a:t>
            </a:r>
          </a:p>
          <a:p>
            <a:pPr marL="342900" indent="-342900" algn="just" defTabSz="628650">
              <a:spcAft>
                <a:spcPts val="500"/>
              </a:spcAft>
              <a:buClr>
                <a:srgbClr val="007C85"/>
              </a:buClr>
              <a:buFont typeface="Verdana" panose="020B0604030504040204" pitchFamily="34" charset="0"/>
              <a:buChar char="»"/>
              <a:tabLst>
                <a:tab pos="4116388" algn="l"/>
              </a:tabLst>
            </a:pPr>
            <a:r>
              <a:rPr lang="en-US" sz="1600" dirty="0">
                <a:latin typeface="Veranda"/>
              </a:rPr>
              <a:t>Excellent field leadership, focused project planning and estimating, and a commitment to continuous innovation, including investments in VDC / BIM and prefabrication, creating efficiencies that increase productivity and further improve execution</a:t>
            </a:r>
          </a:p>
          <a:p>
            <a:pPr marL="342900" indent="-342900" algn="just" defTabSz="628650">
              <a:spcAft>
                <a:spcPts val="500"/>
              </a:spcAft>
              <a:buClr>
                <a:srgbClr val="007C85"/>
              </a:buClr>
              <a:buFont typeface="Verdana" panose="020B0604030504040204" pitchFamily="34" charset="0"/>
              <a:buChar char="»"/>
              <a:tabLst>
                <a:tab pos="4116388" algn="l"/>
              </a:tabLst>
            </a:pPr>
            <a:r>
              <a:rPr lang="en-US" sz="1600" dirty="0">
                <a:latin typeface="Veranda"/>
              </a:rPr>
              <a:t>Executing well </a:t>
            </a:r>
            <a:r>
              <a:rPr lang="en-US" altLang="en-US" sz="1600" dirty="0">
                <a:latin typeface="Veranda"/>
              </a:rPr>
              <a:t>in </a:t>
            </a:r>
            <a:r>
              <a:rPr lang="en-US" sz="1600" kern="100" dirty="0">
                <a:latin typeface="Veranda"/>
                <a:ea typeface="Calibri" panose="020F0502020204030204" pitchFamily="34" charset="0"/>
                <a:cs typeface="Times New Roman" panose="02020603050405020304" pitchFamily="18" charset="0"/>
              </a:rPr>
              <a:t>large and growing sectors with strong demand and long-term secular trends, </a:t>
            </a:r>
            <a:r>
              <a:rPr lang="en-US" sz="1600" dirty="0">
                <a:latin typeface="Veranda"/>
              </a:rPr>
              <a:t>including network and communications (e.g., data centers), high-tech manufacturing                    (e.g., semiconductor plants) and traditional manufacturing, institutional, and healthcare</a:t>
            </a:r>
            <a:endParaRPr lang="en-US" altLang="en-US" sz="1600" dirty="0">
              <a:latin typeface="Veranda"/>
            </a:endParaRPr>
          </a:p>
          <a:p>
            <a:pPr marL="342900" indent="-342900" algn="just" defTabSz="628650">
              <a:spcAft>
                <a:spcPts val="500"/>
              </a:spcAft>
              <a:buClr>
                <a:srgbClr val="007C85"/>
              </a:buClr>
              <a:buFont typeface="Verdana" panose="020B0604030504040204" pitchFamily="34" charset="0"/>
              <a:buChar char="»"/>
              <a:tabLst>
                <a:tab pos="4116388" algn="l"/>
              </a:tabLst>
              <a:defRPr/>
            </a:pPr>
            <a:r>
              <a:rPr lang="en-US" altLang="en-US" sz="1600" dirty="0">
                <a:latin typeface="Veranda"/>
              </a:rPr>
              <a:t>Balance sheet remains strong and liquid, supporting organic growth and balanced capital allocation model, while enabling us to compete and win on sophisticated projects</a:t>
            </a:r>
          </a:p>
          <a:p>
            <a:pPr marL="342900" indent="-342900" algn="just" defTabSz="628650">
              <a:spcAft>
                <a:spcPts val="500"/>
              </a:spcAft>
              <a:buClr>
                <a:srgbClr val="007C85"/>
              </a:buClr>
              <a:buFont typeface="Verdana" panose="020B0604030504040204" pitchFamily="34" charset="0"/>
              <a:buChar char="»"/>
              <a:tabLst>
                <a:tab pos="4116388" algn="l"/>
              </a:tabLst>
            </a:pPr>
            <a:r>
              <a:rPr lang="en-US" altLang="en-US" sz="1600" dirty="0">
                <a:latin typeface="Veranda"/>
              </a:rPr>
              <a:t>2024 Revenue guidance of at least $14.5 billion (previously $14.5 billion - $15.0 billion)</a:t>
            </a:r>
          </a:p>
          <a:p>
            <a:pPr marL="342900" indent="-342900" algn="just" defTabSz="628650">
              <a:spcAft>
                <a:spcPts val="500"/>
              </a:spcAft>
              <a:buClr>
                <a:srgbClr val="007C85"/>
              </a:buClr>
              <a:buFont typeface="Verdana" panose="020B0604030504040204" pitchFamily="34" charset="0"/>
              <a:buChar char="»"/>
              <a:tabLst>
                <a:tab pos="4116388" algn="l"/>
              </a:tabLst>
            </a:pPr>
            <a:r>
              <a:rPr lang="en-US" altLang="en-US" sz="1600" dirty="0">
                <a:latin typeface="Veranda"/>
              </a:rPr>
              <a:t>2024 Diluted EPS guidance increased to $20.50 - $21.00 (previously $19.00 - $20.00)</a:t>
            </a:r>
          </a:p>
        </p:txBody>
      </p:sp>
      <p:cxnSp>
        <p:nvCxnSpPr>
          <p:cNvPr id="6" name="Straight Connector 5">
            <a:extLst>
              <a:ext uri="{FF2B5EF4-FFF2-40B4-BE49-F238E27FC236}">
                <a16:creationId xmlns:a16="http://schemas.microsoft.com/office/drawing/2014/main" id="{D6747888-9C97-92D7-E109-21C8D2CF1F90}"/>
              </a:ext>
            </a:extLst>
          </p:cNvPr>
          <p:cNvCxnSpPr/>
          <p:nvPr/>
        </p:nvCxnSpPr>
        <p:spPr>
          <a:xfrm>
            <a:off x="356399" y="2512954"/>
            <a:ext cx="846810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FE5E8-F1C1-96A0-11A5-CF013BF09FE9}"/>
              </a:ext>
            </a:extLst>
          </p:cNvPr>
          <p:cNvSpPr txBox="1"/>
          <p:nvPr/>
        </p:nvSpPr>
        <p:spPr>
          <a:xfrm>
            <a:off x="436418" y="6452122"/>
            <a:ext cx="7093527" cy="446276"/>
          </a:xfrm>
          <a:prstGeom prst="rect">
            <a:avLst/>
          </a:prstGeom>
          <a:noFill/>
        </p:spPr>
        <p:txBody>
          <a:bodyPr wrap="square">
            <a:spAutoFit/>
          </a:bodyPr>
          <a:lstStyle/>
          <a:p>
            <a:pPr algn="just" defTabSz="628650">
              <a:buClr>
                <a:srgbClr val="007C85"/>
              </a:buClr>
              <a:tabLst>
                <a:tab pos="4116388" algn="l"/>
              </a:tabLst>
            </a:pPr>
            <a:r>
              <a:rPr lang="en-US" altLang="en-US" sz="1600" baseline="30000" dirty="0">
                <a:latin typeface="Arial" panose="020B0604020202020204" pitchFamily="34" charset="0"/>
                <a:cs typeface="Arial" panose="020B0604020202020204" pitchFamily="34" charset="0"/>
              </a:rPr>
              <a:t> </a:t>
            </a:r>
            <a:r>
              <a:rPr lang="en-US" altLang="en-US" sz="1200" baseline="30000" dirty="0">
                <a:latin typeface="Arial" panose="020B0604020202020204" pitchFamily="34" charset="0"/>
                <a:cs typeface="Arial" panose="020B0604020202020204" pitchFamily="34" charset="0"/>
              </a:rPr>
              <a:t>1 </a:t>
            </a:r>
            <a:r>
              <a:rPr lang="en-US" altLang="en-US" sz="1100" dirty="0">
                <a:latin typeface="Arial" panose="020B0604020202020204" pitchFamily="34" charset="0"/>
                <a:cs typeface="Arial" panose="020B0604020202020204" pitchFamily="34" charset="0"/>
              </a:rPr>
              <a:t> </a:t>
            </a:r>
            <a:r>
              <a:rPr lang="en-US" altLang="en-US" sz="1050" dirty="0">
                <a:latin typeface="Veranda"/>
              </a:rPr>
              <a:t>Includes $2.4 million impairment loss on long-lived assets in 2023</a:t>
            </a:r>
          </a:p>
          <a:p>
            <a:pPr algn="just" defTabSz="628650">
              <a:buClr>
                <a:srgbClr val="007C85"/>
              </a:buClr>
              <a:tabLst>
                <a:tab pos="4116388" algn="l"/>
              </a:tabLst>
            </a:pPr>
            <a:r>
              <a:rPr lang="en-US" sz="1100" baseline="30000" dirty="0">
                <a:latin typeface="Verdana" panose="020B0604030504040204" pitchFamily="34" charset="0"/>
                <a:ea typeface="Verdana" panose="020B0604030504040204" pitchFamily="34" charset="0"/>
              </a:rPr>
              <a:t> 2</a:t>
            </a:r>
            <a:r>
              <a:rPr lang="en-US" sz="1200" dirty="0">
                <a:latin typeface="Verdana" panose="020B0604030504040204" pitchFamily="34" charset="0"/>
                <a:ea typeface="Verdana" panose="020B0604030504040204" pitchFamily="34" charset="0"/>
              </a:rPr>
              <a:t> </a:t>
            </a:r>
            <a:r>
              <a:rPr lang="en-US" altLang="en-US" sz="1050" dirty="0">
                <a:latin typeface="Veranda"/>
              </a:rPr>
              <a:t>Includes $2.4 million ($1.7 million after tax) impairment loss on long-lived assets in 2023</a:t>
            </a:r>
            <a:endParaRPr lang="en-US" sz="1050" dirty="0"/>
          </a:p>
        </p:txBody>
      </p:sp>
    </p:spTree>
    <p:extLst>
      <p:ext uri="{BB962C8B-B14F-4D97-AF65-F5344CB8AC3E}">
        <p14:creationId xmlns:p14="http://schemas.microsoft.com/office/powerpoint/2010/main" val="192526881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B61A00-1AEE-44CF-B4A6-A6470086976F}"/>
              </a:ext>
            </a:extLst>
          </p:cNvPr>
          <p:cNvSpPr>
            <a:spLocks noGrp="1"/>
          </p:cNvSpPr>
          <p:nvPr>
            <p:ph type="title"/>
          </p:nvPr>
        </p:nvSpPr>
        <p:spPr>
          <a:xfrm>
            <a:off x="361240" y="615229"/>
            <a:ext cx="8065526" cy="470869"/>
          </a:xfrm>
        </p:spPr>
        <p:txBody>
          <a:bodyPr>
            <a:normAutofit/>
          </a:bodyPr>
          <a:lstStyle/>
          <a:p>
            <a:r>
              <a:rPr lang="en-US" dirty="0"/>
              <a:t>third Quarter – REVENUES</a:t>
            </a:r>
          </a:p>
        </p:txBody>
      </p:sp>
      <p:sp>
        <p:nvSpPr>
          <p:cNvPr id="7" name="Text Box 1031">
            <a:extLst>
              <a:ext uri="{FF2B5EF4-FFF2-40B4-BE49-F238E27FC236}">
                <a16:creationId xmlns:a16="http://schemas.microsoft.com/office/drawing/2014/main" id="{F9C4BFB7-E236-463D-B66E-1A7C1B468152}"/>
              </a:ext>
            </a:extLst>
          </p:cNvPr>
          <p:cNvSpPr txBox="1">
            <a:spLocks noChangeArrowheads="1"/>
          </p:cNvSpPr>
          <p:nvPr/>
        </p:nvSpPr>
        <p:spPr bwMode="auto">
          <a:xfrm>
            <a:off x="422025" y="1312850"/>
            <a:ext cx="845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3886200" algn="l"/>
              </a:tabLst>
              <a:defRPr sz="2400">
                <a:solidFill>
                  <a:schemeClr val="tx1"/>
                </a:solidFill>
                <a:latin typeface="Times" pitchFamily="18" charset="0"/>
              </a:defRPr>
            </a:lvl1pPr>
            <a:lvl2pPr marL="742950" indent="-285750">
              <a:tabLst>
                <a:tab pos="3886200" algn="l"/>
              </a:tabLst>
              <a:defRPr sz="2400">
                <a:solidFill>
                  <a:schemeClr val="tx1"/>
                </a:solidFill>
                <a:latin typeface="Times" pitchFamily="18" charset="0"/>
              </a:defRPr>
            </a:lvl2pPr>
            <a:lvl3pPr marL="1143000" indent="-228600">
              <a:tabLst>
                <a:tab pos="3886200" algn="l"/>
              </a:tabLst>
              <a:defRPr sz="2400">
                <a:solidFill>
                  <a:schemeClr val="tx1"/>
                </a:solidFill>
                <a:latin typeface="Times" pitchFamily="18" charset="0"/>
              </a:defRPr>
            </a:lvl3pPr>
            <a:lvl4pPr marL="1600200" indent="-228600">
              <a:tabLst>
                <a:tab pos="3886200" algn="l"/>
              </a:tabLst>
              <a:defRPr sz="2400">
                <a:solidFill>
                  <a:schemeClr val="tx1"/>
                </a:solidFill>
                <a:latin typeface="Times" pitchFamily="18" charset="0"/>
              </a:defRPr>
            </a:lvl4pPr>
            <a:lvl5pPr marL="2057400" indent="-228600">
              <a:tabLst>
                <a:tab pos="3886200" algn="l"/>
              </a:tabLst>
              <a:defRPr sz="2400">
                <a:solidFill>
                  <a:schemeClr val="tx1"/>
                </a:solidFill>
                <a:latin typeface="Times" pitchFamily="18" charset="0"/>
              </a:defRPr>
            </a:lvl5pPr>
            <a:lvl6pPr marL="2514600" indent="-228600" eaLnBrk="0" fontAlgn="base" hangingPunct="0">
              <a:spcBef>
                <a:spcPct val="0"/>
              </a:spcBef>
              <a:spcAft>
                <a:spcPct val="0"/>
              </a:spcAft>
              <a:tabLst>
                <a:tab pos="3886200" algn="l"/>
              </a:tabLst>
              <a:defRPr sz="2400">
                <a:solidFill>
                  <a:schemeClr val="tx1"/>
                </a:solidFill>
                <a:latin typeface="Times" pitchFamily="18" charset="0"/>
              </a:defRPr>
            </a:lvl6pPr>
            <a:lvl7pPr marL="2971800" indent="-228600" eaLnBrk="0" fontAlgn="base" hangingPunct="0">
              <a:spcBef>
                <a:spcPct val="0"/>
              </a:spcBef>
              <a:spcAft>
                <a:spcPct val="0"/>
              </a:spcAft>
              <a:tabLst>
                <a:tab pos="3886200" algn="l"/>
              </a:tabLst>
              <a:defRPr sz="2400">
                <a:solidFill>
                  <a:schemeClr val="tx1"/>
                </a:solidFill>
                <a:latin typeface="Times" pitchFamily="18" charset="0"/>
              </a:defRPr>
            </a:lvl7pPr>
            <a:lvl8pPr marL="3429000" indent="-228600" eaLnBrk="0" fontAlgn="base" hangingPunct="0">
              <a:spcBef>
                <a:spcPct val="0"/>
              </a:spcBef>
              <a:spcAft>
                <a:spcPct val="0"/>
              </a:spcAft>
              <a:tabLst>
                <a:tab pos="3886200" algn="l"/>
              </a:tabLst>
              <a:defRPr sz="2400">
                <a:solidFill>
                  <a:schemeClr val="tx1"/>
                </a:solidFill>
                <a:latin typeface="Times" pitchFamily="18" charset="0"/>
              </a:defRPr>
            </a:lvl8pPr>
            <a:lvl9pPr marL="3886200" indent="-228600" eaLnBrk="0" fontAlgn="base" hangingPunct="0">
              <a:spcBef>
                <a:spcPct val="0"/>
              </a:spcBef>
              <a:spcAft>
                <a:spcPct val="0"/>
              </a:spcAft>
              <a:tabLst>
                <a:tab pos="3886200" algn="l"/>
              </a:tabLst>
              <a:defRPr sz="2400">
                <a:solidFill>
                  <a:schemeClr val="tx1"/>
                </a:solidFill>
                <a:latin typeface="Times" pitchFamily="18" charset="0"/>
              </a:defRPr>
            </a:lvl9pPr>
          </a:lstStyle>
          <a:p>
            <a:pPr>
              <a:spcBef>
                <a:spcPts val="600"/>
              </a:spcBef>
              <a:spcAft>
                <a:spcPts val="600"/>
              </a:spcAft>
              <a:buClr>
                <a:srgbClr val="00828A"/>
              </a:buClr>
              <a:buSzPct val="100000"/>
              <a:buFont typeface="Verdana" panose="020B0604030504040204" pitchFamily="34" charset="0"/>
              <a:buChar char="»"/>
            </a:pPr>
            <a:r>
              <a:rPr lang="en-US" altLang="en-US" sz="2000" dirty="0">
                <a:latin typeface="Verdana" panose="020B0604030504040204" pitchFamily="34" charset="0"/>
                <a:ea typeface="Verdana" panose="020B0604030504040204" pitchFamily="34" charset="0"/>
              </a:rPr>
              <a:t>Consolidated quarterly revenues of $3.70 billion</a:t>
            </a:r>
          </a:p>
        </p:txBody>
      </p:sp>
      <p:graphicFrame>
        <p:nvGraphicFramePr>
          <p:cNvPr id="2" name="Object 1">
            <a:extLst>
              <a:ext uri="{FF2B5EF4-FFF2-40B4-BE49-F238E27FC236}">
                <a16:creationId xmlns:a16="http://schemas.microsoft.com/office/drawing/2014/main" id="{1C13C9F9-E922-8FAB-7343-4702905A8A78}"/>
              </a:ext>
            </a:extLst>
          </p:cNvPr>
          <p:cNvGraphicFramePr>
            <a:graphicFrameLocks noChangeAspect="1"/>
          </p:cNvGraphicFramePr>
          <p:nvPr>
            <p:extLst>
              <p:ext uri="{D42A27DB-BD31-4B8C-83A1-F6EECF244321}">
                <p14:modId xmlns:p14="http://schemas.microsoft.com/office/powerpoint/2010/main" val="1945190962"/>
              </p:ext>
            </p:extLst>
          </p:nvPr>
        </p:nvGraphicFramePr>
        <p:xfrm>
          <a:off x="728663" y="1836067"/>
          <a:ext cx="7686675" cy="3971925"/>
        </p:xfrm>
        <a:graphic>
          <a:graphicData uri="http://schemas.openxmlformats.org/presentationml/2006/ole">
            <mc:AlternateContent xmlns:mc="http://schemas.openxmlformats.org/markup-compatibility/2006">
              <mc:Choice xmlns:v="urn:schemas-microsoft-com:vml" Requires="v">
                <p:oleObj name="Worksheet" r:id="rId3" imgW="7686512" imgH="3971964" progId="Excel.Sheet.12">
                  <p:link updateAutomatic="1"/>
                </p:oleObj>
              </mc:Choice>
              <mc:Fallback>
                <p:oleObj name="Worksheet" r:id="rId3" imgW="7686512" imgH="3971964" progId="Excel.Sheet.12">
                  <p:link updateAutomatic="1"/>
                  <p:pic>
                    <p:nvPicPr>
                      <p:cNvPr id="0" name=""/>
                      <p:cNvPicPr/>
                      <p:nvPr/>
                    </p:nvPicPr>
                    <p:blipFill>
                      <a:blip r:embed="rId4"/>
                      <a:stretch>
                        <a:fillRect/>
                      </a:stretch>
                    </p:blipFill>
                    <p:spPr>
                      <a:xfrm>
                        <a:off x="728663" y="1836067"/>
                        <a:ext cx="7686675" cy="3971925"/>
                      </a:xfrm>
                      <a:prstGeom prst="rect">
                        <a:avLst/>
                      </a:prstGeom>
                    </p:spPr>
                  </p:pic>
                </p:oleObj>
              </mc:Fallback>
            </mc:AlternateContent>
          </a:graphicData>
        </a:graphic>
      </p:graphicFrame>
    </p:spTree>
    <p:extLst>
      <p:ext uri="{BB962C8B-B14F-4D97-AF65-F5344CB8AC3E}">
        <p14:creationId xmlns:p14="http://schemas.microsoft.com/office/powerpoint/2010/main" val="768455637"/>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1C43D27-9D00-973D-C395-6F19318A03EA}"/>
              </a:ext>
            </a:extLst>
          </p:cNvPr>
          <p:cNvGraphicFramePr>
            <a:graphicFrameLocks noChangeAspect="1"/>
          </p:cNvGraphicFramePr>
          <p:nvPr>
            <p:extLst>
              <p:ext uri="{D42A27DB-BD31-4B8C-83A1-F6EECF244321}">
                <p14:modId xmlns:p14="http://schemas.microsoft.com/office/powerpoint/2010/main" val="3634813084"/>
              </p:ext>
            </p:extLst>
          </p:nvPr>
        </p:nvGraphicFramePr>
        <p:xfrm>
          <a:off x="1523573" y="3876878"/>
          <a:ext cx="6118225" cy="2441575"/>
        </p:xfrm>
        <a:graphic>
          <a:graphicData uri="http://schemas.openxmlformats.org/presentationml/2006/ole">
            <mc:AlternateContent xmlns:mc="http://schemas.openxmlformats.org/markup-compatibility/2006">
              <mc:Choice xmlns:v="urn:schemas-microsoft-com:vml" Requires="v">
                <p:oleObj name="Worksheet" r:id="rId3" imgW="6117526" imgH="2441415" progId="Excel.Sheet.12">
                  <p:embed/>
                </p:oleObj>
              </mc:Choice>
              <mc:Fallback>
                <p:oleObj name="Worksheet" r:id="rId3" imgW="6117526" imgH="2441415" progId="Excel.Sheet.12">
                  <p:embed/>
                  <p:pic>
                    <p:nvPicPr>
                      <p:cNvPr id="0" name=""/>
                      <p:cNvPicPr/>
                      <p:nvPr/>
                    </p:nvPicPr>
                    <p:blipFill>
                      <a:blip r:embed="rId4"/>
                      <a:stretch>
                        <a:fillRect/>
                      </a:stretch>
                    </p:blipFill>
                    <p:spPr>
                      <a:xfrm>
                        <a:off x="1523573" y="3876878"/>
                        <a:ext cx="6118225" cy="2441575"/>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72B114A5-0180-EC22-7404-A8108F54488D}"/>
              </a:ext>
            </a:extLst>
          </p:cNvPr>
          <p:cNvSpPr/>
          <p:nvPr/>
        </p:nvSpPr>
        <p:spPr>
          <a:xfrm>
            <a:off x="7404212" y="6095562"/>
            <a:ext cx="1739788"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21947DE-F2C8-65B4-EBD7-2BB50C53A976}"/>
              </a:ext>
            </a:extLst>
          </p:cNvPr>
          <p:cNvSpPr/>
          <p:nvPr/>
        </p:nvSpPr>
        <p:spPr>
          <a:xfrm>
            <a:off x="1676844" y="5877627"/>
            <a:ext cx="5724324" cy="248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87850"/>
            <a:ext cx="8400028" cy="497771"/>
          </a:xfrm>
        </p:spPr>
        <p:txBody>
          <a:bodyPr>
            <a:noAutofit/>
          </a:bodyPr>
          <a:lstStyle/>
          <a:p>
            <a:r>
              <a:rPr lang="en-US" dirty="0"/>
              <a:t>third Quarter – OPERATING INCOME</a:t>
            </a:r>
          </a:p>
        </p:txBody>
      </p:sp>
      <p:sp>
        <p:nvSpPr>
          <p:cNvPr id="7" name="Text Box 4">
            <a:extLst>
              <a:ext uri="{FF2B5EF4-FFF2-40B4-BE49-F238E27FC236}">
                <a16:creationId xmlns:a16="http://schemas.microsoft.com/office/drawing/2014/main" id="{47280A06-69A8-4CC9-AF1C-2F936537D960}"/>
              </a:ext>
            </a:extLst>
          </p:cNvPr>
          <p:cNvSpPr txBox="1">
            <a:spLocks noChangeArrowheads="1"/>
          </p:cNvSpPr>
          <p:nvPr/>
        </p:nvSpPr>
        <p:spPr bwMode="auto">
          <a:xfrm>
            <a:off x="445476" y="1215765"/>
            <a:ext cx="6588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257300" indent="-3429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227013" indent="-227013">
              <a:spcBef>
                <a:spcPts val="1200"/>
              </a:spcBef>
              <a:spcAft>
                <a:spcPts val="1200"/>
              </a:spcAft>
              <a:buClr>
                <a:srgbClr val="007C85"/>
              </a:buClr>
              <a:buFont typeface="Verdana" panose="020B0604030504040204" pitchFamily="34" charset="0"/>
              <a:buChar char="»"/>
              <a:defRPr/>
            </a:pPr>
            <a:r>
              <a:rPr lang="en-US" altLang="en-US" sz="1600" dirty="0">
                <a:latin typeface="Verdana" panose="020B0604030504040204" pitchFamily="34" charset="0"/>
                <a:ea typeface="Verdana" panose="020B0604030504040204" pitchFamily="34" charset="0"/>
              </a:rPr>
              <a:t>$363.5 million or 9.8% of revenues; </a:t>
            </a:r>
            <a:r>
              <a:rPr lang="en-US" altLang="en-US" sz="1600" b="1" dirty="0">
                <a:solidFill>
                  <a:srgbClr val="008000"/>
                </a:solidFill>
                <a:latin typeface="Verdana" panose="020B0604030504040204" pitchFamily="34" charset="0"/>
                <a:ea typeface="Verdana" panose="020B0604030504040204" pitchFamily="34" charset="0"/>
              </a:rPr>
              <a:t>+</a:t>
            </a:r>
            <a:r>
              <a:rPr lang="en-US" altLang="en-US" sz="1600" dirty="0">
                <a:latin typeface="Verdana" panose="020B0604030504040204" pitchFamily="34" charset="0"/>
                <a:ea typeface="Verdana" panose="020B0604030504040204" pitchFamily="34" charset="0"/>
              </a:rPr>
              <a:t>$129 million Y/Y</a:t>
            </a:r>
          </a:p>
        </p:txBody>
      </p:sp>
      <p:sp>
        <p:nvSpPr>
          <p:cNvPr id="10" name="TextBox 9">
            <a:extLst>
              <a:ext uri="{FF2B5EF4-FFF2-40B4-BE49-F238E27FC236}">
                <a16:creationId xmlns:a16="http://schemas.microsoft.com/office/drawing/2014/main" id="{537B3BB6-F60D-A835-7E95-2E27A8CDD095}"/>
              </a:ext>
            </a:extLst>
          </p:cNvPr>
          <p:cNvSpPr txBox="1"/>
          <p:nvPr/>
        </p:nvSpPr>
        <p:spPr>
          <a:xfrm>
            <a:off x="1697859" y="5867241"/>
            <a:ext cx="803425" cy="646331"/>
          </a:xfrm>
          <a:prstGeom prst="rect">
            <a:avLst/>
          </a:prstGeom>
          <a:solidFill>
            <a:schemeClr val="bg1"/>
          </a:solidFill>
        </p:spPr>
        <p:txBody>
          <a:bodyPr wrap="none" rtlCol="0">
            <a:spAutoFit/>
          </a:bodyPr>
          <a:lstStyle/>
          <a:p>
            <a:pPr algn="ctr"/>
            <a:r>
              <a:rPr lang="en-US" sz="900" dirty="0">
                <a:latin typeface="Arial Narrow" panose="020B0606020202030204" pitchFamily="34" charset="0"/>
                <a:cs typeface="Arial" panose="020B0604020202020204" pitchFamily="34" charset="0"/>
              </a:rPr>
              <a:t>U.S.  Electrical</a:t>
            </a:r>
          </a:p>
          <a:p>
            <a:pPr algn="ctr"/>
            <a:r>
              <a:rPr lang="en-US" sz="900" dirty="0">
                <a:latin typeface="Arial Narrow" panose="020B0606020202030204" pitchFamily="34" charset="0"/>
                <a:cs typeface="Arial" panose="020B0604020202020204" pitchFamily="34" charset="0"/>
              </a:rPr>
              <a:t>Construction</a:t>
            </a:r>
          </a:p>
          <a:p>
            <a:pPr algn="ctr"/>
            <a:r>
              <a:rPr lang="en-US" sz="900" dirty="0">
                <a:latin typeface="Arial Narrow" panose="020B0606020202030204" pitchFamily="34" charset="0"/>
                <a:cs typeface="Arial" panose="020B0604020202020204" pitchFamily="34" charset="0"/>
              </a:rPr>
              <a:t>&amp; Facilities </a:t>
            </a:r>
          </a:p>
          <a:p>
            <a:pPr algn="ctr"/>
            <a:r>
              <a:rPr lang="en-US" sz="900" dirty="0">
                <a:latin typeface="Arial Narrow" panose="020B0606020202030204" pitchFamily="34" charset="0"/>
                <a:cs typeface="Arial" panose="020B0604020202020204" pitchFamily="34" charset="0"/>
              </a:rPr>
              <a:t>Services</a:t>
            </a:r>
          </a:p>
        </p:txBody>
      </p:sp>
      <p:sp>
        <p:nvSpPr>
          <p:cNvPr id="11" name="TextBox 10">
            <a:extLst>
              <a:ext uri="{FF2B5EF4-FFF2-40B4-BE49-F238E27FC236}">
                <a16:creationId xmlns:a16="http://schemas.microsoft.com/office/drawing/2014/main" id="{529847FD-EBA9-DF5E-5CFF-09E0EAF87D93}"/>
              </a:ext>
            </a:extLst>
          </p:cNvPr>
          <p:cNvSpPr txBox="1"/>
          <p:nvPr/>
        </p:nvSpPr>
        <p:spPr>
          <a:xfrm>
            <a:off x="2497640" y="5873227"/>
            <a:ext cx="866379" cy="646331"/>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U.S. Mechanical</a:t>
            </a:r>
          </a:p>
          <a:p>
            <a:pPr algn="ctr"/>
            <a:r>
              <a:rPr lang="en-US" sz="900" dirty="0">
                <a:latin typeface="Arial Narrow" panose="020B0606020202030204" pitchFamily="34" charset="0"/>
                <a:cs typeface="Arial" panose="020B0604020202020204" pitchFamily="34" charset="0"/>
              </a:rPr>
              <a:t>Construction</a:t>
            </a:r>
          </a:p>
          <a:p>
            <a:pPr algn="ctr"/>
            <a:r>
              <a:rPr lang="en-US" sz="900" dirty="0">
                <a:latin typeface="Arial Narrow" panose="020B0606020202030204" pitchFamily="34" charset="0"/>
                <a:cs typeface="Arial" panose="020B0604020202020204" pitchFamily="34" charset="0"/>
              </a:rPr>
              <a:t>&amp; Facilities</a:t>
            </a:r>
          </a:p>
          <a:p>
            <a:pPr algn="ctr"/>
            <a:r>
              <a:rPr lang="en-US" sz="900" dirty="0">
                <a:latin typeface="Arial Narrow" panose="020B0606020202030204" pitchFamily="34" charset="0"/>
                <a:cs typeface="Arial" panose="020B0604020202020204" pitchFamily="34" charset="0"/>
              </a:rPr>
              <a:t>Services</a:t>
            </a:r>
          </a:p>
        </p:txBody>
      </p:sp>
      <p:sp>
        <p:nvSpPr>
          <p:cNvPr id="13" name="TextBox 12">
            <a:extLst>
              <a:ext uri="{FF2B5EF4-FFF2-40B4-BE49-F238E27FC236}">
                <a16:creationId xmlns:a16="http://schemas.microsoft.com/office/drawing/2014/main" id="{03B8FB6E-33A9-E846-0D4F-12565C271D48}"/>
              </a:ext>
            </a:extLst>
          </p:cNvPr>
          <p:cNvSpPr txBox="1"/>
          <p:nvPr/>
        </p:nvSpPr>
        <p:spPr>
          <a:xfrm>
            <a:off x="3352365" y="5846043"/>
            <a:ext cx="788985" cy="507831"/>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Total</a:t>
            </a:r>
          </a:p>
          <a:p>
            <a:pPr algn="ctr"/>
            <a:r>
              <a:rPr lang="en-US" sz="900" dirty="0">
                <a:latin typeface="Arial Narrow" panose="020B0606020202030204" pitchFamily="34" charset="0"/>
                <a:cs typeface="Arial" panose="020B0604020202020204" pitchFamily="34" charset="0"/>
              </a:rPr>
              <a:t>U.S.</a:t>
            </a:r>
          </a:p>
          <a:p>
            <a:pPr algn="ctr"/>
            <a:r>
              <a:rPr lang="en-US" sz="900" dirty="0">
                <a:latin typeface="Arial Narrow" panose="020B0606020202030204" pitchFamily="34" charset="0"/>
                <a:cs typeface="Arial" panose="020B0604020202020204" pitchFamily="34" charset="0"/>
              </a:rPr>
              <a:t>Construction</a:t>
            </a:r>
          </a:p>
        </p:txBody>
      </p:sp>
      <p:sp>
        <p:nvSpPr>
          <p:cNvPr id="14" name="TextBox 13">
            <a:extLst>
              <a:ext uri="{FF2B5EF4-FFF2-40B4-BE49-F238E27FC236}">
                <a16:creationId xmlns:a16="http://schemas.microsoft.com/office/drawing/2014/main" id="{F996D46E-5994-4E39-7BA0-03DB7D4A5462}"/>
              </a:ext>
            </a:extLst>
          </p:cNvPr>
          <p:cNvSpPr txBox="1"/>
          <p:nvPr/>
        </p:nvSpPr>
        <p:spPr>
          <a:xfrm>
            <a:off x="4218664" y="5841061"/>
            <a:ext cx="719078" cy="507831"/>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U.S.</a:t>
            </a:r>
          </a:p>
          <a:p>
            <a:pPr algn="ctr"/>
            <a:r>
              <a:rPr lang="en-US" sz="900" dirty="0">
                <a:latin typeface="Arial Narrow" panose="020B0606020202030204" pitchFamily="34" charset="0"/>
                <a:cs typeface="Arial" panose="020B0604020202020204" pitchFamily="34" charset="0"/>
              </a:rPr>
              <a:t>Building</a:t>
            </a:r>
          </a:p>
          <a:p>
            <a:pPr algn="ctr"/>
            <a:r>
              <a:rPr lang="en-US" sz="900" dirty="0">
                <a:latin typeface="Arial Narrow" panose="020B0606020202030204" pitchFamily="34" charset="0"/>
                <a:cs typeface="Arial" panose="020B0604020202020204" pitchFamily="34" charset="0"/>
              </a:rPr>
              <a:t>Services</a:t>
            </a:r>
          </a:p>
        </p:txBody>
      </p:sp>
      <p:sp>
        <p:nvSpPr>
          <p:cNvPr id="15" name="TextBox 14">
            <a:extLst>
              <a:ext uri="{FF2B5EF4-FFF2-40B4-BE49-F238E27FC236}">
                <a16:creationId xmlns:a16="http://schemas.microsoft.com/office/drawing/2014/main" id="{0DE2E086-AC1C-7C33-BC93-AE99BF6E6B80}"/>
              </a:ext>
            </a:extLst>
          </p:cNvPr>
          <p:cNvSpPr txBox="1"/>
          <p:nvPr/>
        </p:nvSpPr>
        <p:spPr>
          <a:xfrm>
            <a:off x="4968796" y="5845064"/>
            <a:ext cx="866379" cy="507831"/>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U.S.</a:t>
            </a:r>
          </a:p>
          <a:p>
            <a:pPr algn="ctr"/>
            <a:r>
              <a:rPr lang="en-US" sz="900" dirty="0">
                <a:latin typeface="Arial Narrow" panose="020B0606020202030204" pitchFamily="34" charset="0"/>
                <a:cs typeface="Arial" panose="020B0604020202020204" pitchFamily="34" charset="0"/>
              </a:rPr>
              <a:t>Industrial </a:t>
            </a:r>
          </a:p>
          <a:p>
            <a:pPr algn="ctr"/>
            <a:r>
              <a:rPr lang="en-US" sz="900" dirty="0">
                <a:latin typeface="Arial Narrow" panose="020B0606020202030204" pitchFamily="34" charset="0"/>
                <a:cs typeface="Arial" panose="020B0604020202020204" pitchFamily="34" charset="0"/>
              </a:rPr>
              <a:t>Services</a:t>
            </a:r>
          </a:p>
        </p:txBody>
      </p:sp>
      <p:sp>
        <p:nvSpPr>
          <p:cNvPr id="16" name="TextBox 15">
            <a:extLst>
              <a:ext uri="{FF2B5EF4-FFF2-40B4-BE49-F238E27FC236}">
                <a16:creationId xmlns:a16="http://schemas.microsoft.com/office/drawing/2014/main" id="{59EDBC11-FBBD-92DC-5A98-C91E5092C32E}"/>
              </a:ext>
            </a:extLst>
          </p:cNvPr>
          <p:cNvSpPr txBox="1"/>
          <p:nvPr/>
        </p:nvSpPr>
        <p:spPr>
          <a:xfrm>
            <a:off x="5793736" y="5833222"/>
            <a:ext cx="866379" cy="507831"/>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U.K.</a:t>
            </a:r>
          </a:p>
          <a:p>
            <a:pPr algn="ctr"/>
            <a:r>
              <a:rPr lang="en-US" sz="900" dirty="0">
                <a:latin typeface="Arial Narrow" panose="020B0606020202030204" pitchFamily="34" charset="0"/>
                <a:cs typeface="Arial" panose="020B0604020202020204" pitchFamily="34" charset="0"/>
              </a:rPr>
              <a:t>Building </a:t>
            </a:r>
          </a:p>
          <a:p>
            <a:pPr algn="ctr"/>
            <a:r>
              <a:rPr lang="en-US" sz="900" dirty="0">
                <a:latin typeface="Arial Narrow" panose="020B0606020202030204" pitchFamily="34" charset="0"/>
                <a:cs typeface="Arial" panose="020B0604020202020204" pitchFamily="34" charset="0"/>
              </a:rPr>
              <a:t>Services</a:t>
            </a:r>
          </a:p>
        </p:txBody>
      </p:sp>
      <p:sp>
        <p:nvSpPr>
          <p:cNvPr id="32" name="TextBox 31">
            <a:extLst>
              <a:ext uri="{FF2B5EF4-FFF2-40B4-BE49-F238E27FC236}">
                <a16:creationId xmlns:a16="http://schemas.microsoft.com/office/drawing/2014/main" id="{8B41C2B8-C72E-673C-3D46-A16C9BED0437}"/>
              </a:ext>
            </a:extLst>
          </p:cNvPr>
          <p:cNvSpPr txBox="1"/>
          <p:nvPr/>
        </p:nvSpPr>
        <p:spPr>
          <a:xfrm>
            <a:off x="6617093" y="5845635"/>
            <a:ext cx="866379" cy="369332"/>
          </a:xfrm>
          <a:prstGeom prst="rect">
            <a:avLst/>
          </a:prstGeom>
          <a:noFill/>
        </p:spPr>
        <p:txBody>
          <a:bodyPr wrap="square" rtlCol="0">
            <a:spAutoFit/>
          </a:bodyPr>
          <a:lstStyle/>
          <a:p>
            <a:pPr algn="ctr"/>
            <a:r>
              <a:rPr lang="en-US" sz="900" dirty="0">
                <a:latin typeface="Arial Narrow" panose="020B0606020202030204" pitchFamily="34" charset="0"/>
                <a:cs typeface="Arial" panose="020B0604020202020204" pitchFamily="34" charset="0"/>
              </a:rPr>
              <a:t>Total</a:t>
            </a:r>
          </a:p>
          <a:p>
            <a:pPr algn="ctr"/>
            <a:r>
              <a:rPr lang="en-US" sz="900" dirty="0">
                <a:latin typeface="Arial Narrow" panose="020B0606020202030204" pitchFamily="34" charset="0"/>
                <a:cs typeface="Arial" panose="020B0604020202020204" pitchFamily="34" charset="0"/>
              </a:rPr>
              <a:t>EMCOR </a:t>
            </a:r>
            <a:r>
              <a:rPr lang="en-US" sz="1000" baseline="36000" dirty="0">
                <a:latin typeface="Arial Narrow" panose="020B0606020202030204" pitchFamily="34" charset="0"/>
                <a:cs typeface="Arial" panose="020B0604020202020204" pitchFamily="34" charset="0"/>
              </a:rPr>
              <a:t>1</a:t>
            </a:r>
          </a:p>
        </p:txBody>
      </p:sp>
      <p:sp>
        <p:nvSpPr>
          <p:cNvPr id="42" name="Rectangle 41">
            <a:extLst>
              <a:ext uri="{FF2B5EF4-FFF2-40B4-BE49-F238E27FC236}">
                <a16:creationId xmlns:a16="http://schemas.microsoft.com/office/drawing/2014/main" id="{13FB8EE1-D1F1-6EEC-6A2E-BE529A877EF2}"/>
              </a:ext>
            </a:extLst>
          </p:cNvPr>
          <p:cNvSpPr/>
          <p:nvPr/>
        </p:nvSpPr>
        <p:spPr>
          <a:xfrm>
            <a:off x="3336612" y="3869996"/>
            <a:ext cx="2673835" cy="5457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CEECE2FB-843E-EAB5-5DF4-607F7D197A73}"/>
              </a:ext>
            </a:extLst>
          </p:cNvPr>
          <p:cNvSpPr txBox="1"/>
          <p:nvPr/>
        </p:nvSpPr>
        <p:spPr>
          <a:xfrm>
            <a:off x="3336612" y="3938904"/>
            <a:ext cx="241123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Operating Margin % by Segment</a:t>
            </a:r>
          </a:p>
        </p:txBody>
      </p:sp>
      <p:grpSp>
        <p:nvGrpSpPr>
          <p:cNvPr id="44" name="Group 43">
            <a:extLst>
              <a:ext uri="{FF2B5EF4-FFF2-40B4-BE49-F238E27FC236}">
                <a16:creationId xmlns:a16="http://schemas.microsoft.com/office/drawing/2014/main" id="{6FBA107B-CE35-9B4D-2E76-520793C98FB5}"/>
              </a:ext>
            </a:extLst>
          </p:cNvPr>
          <p:cNvGrpSpPr/>
          <p:nvPr/>
        </p:nvGrpSpPr>
        <p:grpSpPr>
          <a:xfrm>
            <a:off x="3768517" y="4161056"/>
            <a:ext cx="1582484" cy="246221"/>
            <a:chOff x="3768517" y="4200823"/>
            <a:chExt cx="1582484" cy="246221"/>
          </a:xfrm>
        </p:grpSpPr>
        <p:sp>
          <p:nvSpPr>
            <p:cNvPr id="38" name="TextBox 37">
              <a:extLst>
                <a:ext uri="{FF2B5EF4-FFF2-40B4-BE49-F238E27FC236}">
                  <a16:creationId xmlns:a16="http://schemas.microsoft.com/office/drawing/2014/main" id="{14ADE652-E49E-B077-5BCB-6BA9B570354F}"/>
                </a:ext>
              </a:extLst>
            </p:cNvPr>
            <p:cNvSpPr txBox="1"/>
            <p:nvPr/>
          </p:nvSpPr>
          <p:spPr>
            <a:xfrm>
              <a:off x="3768517" y="4200823"/>
              <a:ext cx="1582484"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   Q3 2023         Q3 2024</a:t>
              </a:r>
            </a:p>
          </p:txBody>
        </p:sp>
        <p:sp>
          <p:nvSpPr>
            <p:cNvPr id="39" name="Rectangle 38">
              <a:extLst>
                <a:ext uri="{FF2B5EF4-FFF2-40B4-BE49-F238E27FC236}">
                  <a16:creationId xmlns:a16="http://schemas.microsoft.com/office/drawing/2014/main" id="{FFEE4229-4128-0F18-728A-03677245B7D7}"/>
                </a:ext>
              </a:extLst>
            </p:cNvPr>
            <p:cNvSpPr/>
            <p:nvPr/>
          </p:nvSpPr>
          <p:spPr>
            <a:xfrm>
              <a:off x="3821721" y="4298466"/>
              <a:ext cx="66845" cy="55345"/>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276BCDA-D299-746B-C799-CE78BD87BD7E}"/>
                </a:ext>
              </a:extLst>
            </p:cNvPr>
            <p:cNvSpPr/>
            <p:nvPr/>
          </p:nvSpPr>
          <p:spPr>
            <a:xfrm>
              <a:off x="4622805" y="4286751"/>
              <a:ext cx="66845" cy="55345"/>
            </a:xfrm>
            <a:prstGeom prst="rect">
              <a:avLst/>
            </a:prstGeom>
            <a:solidFill>
              <a:srgbClr val="1560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FE10B43C-955C-A48A-CB83-A9DE936C2BF0}"/>
              </a:ext>
            </a:extLst>
          </p:cNvPr>
          <p:cNvSpPr txBox="1"/>
          <p:nvPr/>
        </p:nvSpPr>
        <p:spPr>
          <a:xfrm>
            <a:off x="415593" y="6542532"/>
            <a:ext cx="6883564" cy="276999"/>
          </a:xfrm>
          <a:prstGeom prst="rect">
            <a:avLst/>
          </a:prstGeom>
          <a:noFill/>
        </p:spPr>
        <p:txBody>
          <a:bodyPr wrap="square" rtlCol="0">
            <a:spAutoFit/>
          </a:bodyPr>
          <a:lstStyle/>
          <a:p>
            <a:r>
              <a:rPr lang="en-US" sz="1100" baseline="30000" dirty="0">
                <a:latin typeface="Verdana" panose="020B0604030504040204" pitchFamily="34" charset="0"/>
                <a:ea typeface="Verdana" panose="020B0604030504040204" pitchFamily="34" charset="0"/>
              </a:rPr>
              <a:t>1</a:t>
            </a:r>
            <a:r>
              <a:rPr lang="en-US" sz="1200" dirty="0">
                <a:latin typeface="Verdana" panose="020B0604030504040204" pitchFamily="34" charset="0"/>
                <a:ea typeface="Verdana" panose="020B0604030504040204" pitchFamily="34" charset="0"/>
              </a:rPr>
              <a:t> </a:t>
            </a:r>
            <a:r>
              <a:rPr lang="en-US" altLang="en-US" sz="1050" dirty="0">
                <a:latin typeface="Veranda"/>
              </a:rPr>
              <a:t>Includes $2.4 million impairment loss on long-lived assets in 2023</a:t>
            </a:r>
            <a:endParaRPr lang="en-US" sz="1050" dirty="0"/>
          </a:p>
        </p:txBody>
      </p:sp>
      <p:graphicFrame>
        <p:nvGraphicFramePr>
          <p:cNvPr id="5" name="Object 4">
            <a:extLst>
              <a:ext uri="{FF2B5EF4-FFF2-40B4-BE49-F238E27FC236}">
                <a16:creationId xmlns:a16="http://schemas.microsoft.com/office/drawing/2014/main" id="{CD76E7DA-677A-546F-9233-7E0C25D64707}"/>
              </a:ext>
            </a:extLst>
          </p:cNvPr>
          <p:cNvGraphicFramePr>
            <a:graphicFrameLocks noChangeAspect="1"/>
          </p:cNvGraphicFramePr>
          <p:nvPr>
            <p:extLst>
              <p:ext uri="{D42A27DB-BD31-4B8C-83A1-F6EECF244321}">
                <p14:modId xmlns:p14="http://schemas.microsoft.com/office/powerpoint/2010/main" val="3750030607"/>
              </p:ext>
            </p:extLst>
          </p:nvPr>
        </p:nvGraphicFramePr>
        <p:xfrm>
          <a:off x="1000376" y="1532277"/>
          <a:ext cx="7191375" cy="2333625"/>
        </p:xfrm>
        <a:graphic>
          <a:graphicData uri="http://schemas.openxmlformats.org/presentationml/2006/ole">
            <mc:AlternateContent xmlns:mc="http://schemas.openxmlformats.org/markup-compatibility/2006">
              <mc:Choice xmlns:v="urn:schemas-microsoft-com:vml" Requires="v">
                <p:oleObj name="Worksheet" r:id="rId5" imgW="7191314" imgH="2333689" progId="Excel.Sheet.12">
                  <p:link updateAutomatic="1"/>
                </p:oleObj>
              </mc:Choice>
              <mc:Fallback>
                <p:oleObj name="Worksheet" r:id="rId5" imgW="7191314" imgH="2333689" progId="Excel.Sheet.12">
                  <p:link updateAutomatic="1"/>
                  <p:pic>
                    <p:nvPicPr>
                      <p:cNvPr id="0" name=""/>
                      <p:cNvPicPr/>
                      <p:nvPr/>
                    </p:nvPicPr>
                    <p:blipFill>
                      <a:blip r:embed="rId6"/>
                      <a:stretch>
                        <a:fillRect/>
                      </a:stretch>
                    </p:blipFill>
                    <p:spPr>
                      <a:xfrm>
                        <a:off x="1000376" y="1532277"/>
                        <a:ext cx="7191375" cy="2333625"/>
                      </a:xfrm>
                      <a:prstGeom prst="rect">
                        <a:avLst/>
                      </a:prstGeom>
                    </p:spPr>
                  </p:pic>
                </p:oleObj>
              </mc:Fallback>
            </mc:AlternateContent>
          </a:graphicData>
        </a:graphic>
      </p:graphicFrame>
    </p:spTree>
    <p:extLst>
      <p:ext uri="{BB962C8B-B14F-4D97-AF65-F5344CB8AC3E}">
        <p14:creationId xmlns:p14="http://schemas.microsoft.com/office/powerpoint/2010/main" val="3318250671"/>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1CA5-2DEF-99A2-4E9A-5B5D91A8D6C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5700B64-B0AA-A338-7A97-3C666C060B58}"/>
              </a:ext>
            </a:extLst>
          </p:cNvPr>
          <p:cNvSpPr>
            <a:spLocks noGrp="1"/>
          </p:cNvSpPr>
          <p:nvPr>
            <p:ph type="title"/>
          </p:nvPr>
        </p:nvSpPr>
        <p:spPr>
          <a:xfrm>
            <a:off x="362973" y="552100"/>
            <a:ext cx="8259602" cy="540903"/>
          </a:xfrm>
        </p:spPr>
        <p:txBody>
          <a:bodyPr>
            <a:normAutofit/>
          </a:bodyPr>
          <a:lstStyle/>
          <a:p>
            <a:r>
              <a:rPr lang="en-US" dirty="0"/>
              <a:t>KEY FINANCIAL DATA – INCOME STATEMENT</a:t>
            </a:r>
          </a:p>
        </p:txBody>
      </p:sp>
      <p:sp>
        <p:nvSpPr>
          <p:cNvPr id="8" name="Text Box 3">
            <a:extLst>
              <a:ext uri="{FF2B5EF4-FFF2-40B4-BE49-F238E27FC236}">
                <a16:creationId xmlns:a16="http://schemas.microsoft.com/office/drawing/2014/main" id="{01F14741-37BB-1FA7-6103-8230E3C227DA}"/>
              </a:ext>
            </a:extLst>
          </p:cNvPr>
          <p:cNvSpPr txBox="1">
            <a:spLocks noChangeArrowheads="1"/>
          </p:cNvSpPr>
          <p:nvPr/>
        </p:nvSpPr>
        <p:spPr bwMode="auto">
          <a:xfrm>
            <a:off x="378628" y="1112263"/>
            <a:ext cx="25410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800">
                <a:latin typeface="Verdana" panose="020B0604030504040204" pitchFamily="34" charset="0"/>
                <a:ea typeface="Verdana" panose="020B0604030504040204" pitchFamily="34" charset="0"/>
              </a:defRPr>
            </a:lvl1pPr>
            <a:lvl2pPr marL="742950" indent="-285750">
              <a:defRPr sz="2400">
                <a:latin typeface="Times" pitchFamily="18" charset="0"/>
              </a:defRPr>
            </a:lvl2pPr>
            <a:lvl3pPr marL="1143000" indent="-228600">
              <a:defRPr sz="2400">
                <a:latin typeface="Times" pitchFamily="18" charset="0"/>
              </a:defRPr>
            </a:lvl3pPr>
            <a:lvl4pPr marL="1600200" indent="-228600">
              <a:defRPr sz="2400">
                <a:latin typeface="Times" pitchFamily="18" charset="0"/>
              </a:defRPr>
            </a:lvl4pPr>
            <a:lvl5pPr marL="2057400" indent="-228600">
              <a:defRPr sz="2400">
                <a:latin typeface="Times" pitchFamily="18" charset="0"/>
              </a:defRPr>
            </a:lvl5pPr>
            <a:lvl6pPr marL="2514600" indent="-228600" eaLnBrk="0" fontAlgn="base" hangingPunct="0">
              <a:spcBef>
                <a:spcPct val="0"/>
              </a:spcBef>
              <a:spcAft>
                <a:spcPct val="0"/>
              </a:spcAft>
              <a:defRPr sz="2400">
                <a:latin typeface="Times" pitchFamily="18" charset="0"/>
              </a:defRPr>
            </a:lvl6pPr>
            <a:lvl7pPr marL="2971800" indent="-228600" eaLnBrk="0" fontAlgn="base" hangingPunct="0">
              <a:spcBef>
                <a:spcPct val="0"/>
              </a:spcBef>
              <a:spcAft>
                <a:spcPct val="0"/>
              </a:spcAft>
              <a:defRPr sz="2400">
                <a:latin typeface="Times" pitchFamily="18" charset="0"/>
              </a:defRPr>
            </a:lvl7pPr>
            <a:lvl8pPr marL="3429000" indent="-228600" eaLnBrk="0" fontAlgn="base" hangingPunct="0">
              <a:spcBef>
                <a:spcPct val="0"/>
              </a:spcBef>
              <a:spcAft>
                <a:spcPct val="0"/>
              </a:spcAft>
              <a:defRPr sz="2400">
                <a:latin typeface="Times" pitchFamily="18" charset="0"/>
              </a:defRPr>
            </a:lvl8pPr>
            <a:lvl9pPr marL="3886200" indent="-228600" eaLnBrk="0" fontAlgn="base" hangingPunct="0">
              <a:spcBef>
                <a:spcPct val="0"/>
              </a:spcBef>
              <a:spcAft>
                <a:spcPct val="0"/>
              </a:spcAft>
              <a:defRPr sz="2400">
                <a:latin typeface="Times" pitchFamily="18" charset="0"/>
              </a:defRPr>
            </a:lvl9pPr>
          </a:lstStyle>
          <a:p>
            <a:r>
              <a:rPr lang="en-US" altLang="en-US" dirty="0"/>
              <a:t>($ Thousands, except per share information) </a:t>
            </a:r>
          </a:p>
        </p:txBody>
      </p:sp>
      <p:sp>
        <p:nvSpPr>
          <p:cNvPr id="10" name="Text Box 5">
            <a:extLst>
              <a:ext uri="{FF2B5EF4-FFF2-40B4-BE49-F238E27FC236}">
                <a16:creationId xmlns:a16="http://schemas.microsoft.com/office/drawing/2014/main" id="{9A4AF4AF-79CB-63F9-619B-0C217883E581}"/>
              </a:ext>
            </a:extLst>
          </p:cNvPr>
          <p:cNvSpPr txBox="1">
            <a:spLocks noChangeArrowheads="1"/>
          </p:cNvSpPr>
          <p:nvPr/>
        </p:nvSpPr>
        <p:spPr bwMode="auto">
          <a:xfrm>
            <a:off x="2712215" y="1112263"/>
            <a:ext cx="8402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(Unaudited) </a:t>
            </a:r>
          </a:p>
        </p:txBody>
      </p:sp>
      <p:graphicFrame>
        <p:nvGraphicFramePr>
          <p:cNvPr id="2" name="Object 1">
            <a:extLst>
              <a:ext uri="{FF2B5EF4-FFF2-40B4-BE49-F238E27FC236}">
                <a16:creationId xmlns:a16="http://schemas.microsoft.com/office/drawing/2014/main" id="{B25B860A-9D28-D2E1-78A6-B3B3D9B19834}"/>
              </a:ext>
            </a:extLst>
          </p:cNvPr>
          <p:cNvGraphicFramePr>
            <a:graphicFrameLocks noChangeAspect="1"/>
          </p:cNvGraphicFramePr>
          <p:nvPr>
            <p:extLst>
              <p:ext uri="{D42A27DB-BD31-4B8C-83A1-F6EECF244321}">
                <p14:modId xmlns:p14="http://schemas.microsoft.com/office/powerpoint/2010/main" val="621794877"/>
              </p:ext>
            </p:extLst>
          </p:nvPr>
        </p:nvGraphicFramePr>
        <p:xfrm>
          <a:off x="565882" y="1716506"/>
          <a:ext cx="7657140" cy="3208421"/>
        </p:xfrm>
        <a:graphic>
          <a:graphicData uri="http://schemas.openxmlformats.org/presentationml/2006/ole">
            <mc:AlternateContent xmlns:mc="http://schemas.openxmlformats.org/markup-compatibility/2006">
              <mc:Choice xmlns:v="urn:schemas-microsoft-com:vml" Requires="v">
                <p:oleObj name="Worksheet" r:id="rId3" imgW="9639199" imgH="4038690" progId="Excel.Sheet.12">
                  <p:link updateAutomatic="1"/>
                </p:oleObj>
              </mc:Choice>
              <mc:Fallback>
                <p:oleObj name="Worksheet" r:id="rId3" imgW="9639199" imgH="4038690" progId="Excel.Sheet.12">
                  <p:link updateAutomatic="1"/>
                  <p:pic>
                    <p:nvPicPr>
                      <p:cNvPr id="0" name=""/>
                      <p:cNvPicPr/>
                      <p:nvPr/>
                    </p:nvPicPr>
                    <p:blipFill>
                      <a:blip r:embed="rId4"/>
                      <a:stretch>
                        <a:fillRect/>
                      </a:stretch>
                    </p:blipFill>
                    <p:spPr>
                      <a:xfrm>
                        <a:off x="565882" y="1716506"/>
                        <a:ext cx="7657140" cy="3208421"/>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52C0581-816C-0252-EBA9-905D8DFAEE41}"/>
              </a:ext>
            </a:extLst>
          </p:cNvPr>
          <p:cNvSpPr txBox="1"/>
          <p:nvPr/>
        </p:nvSpPr>
        <p:spPr>
          <a:xfrm>
            <a:off x="436418" y="6393350"/>
            <a:ext cx="7093527" cy="446276"/>
          </a:xfrm>
          <a:prstGeom prst="rect">
            <a:avLst/>
          </a:prstGeom>
          <a:noFill/>
        </p:spPr>
        <p:txBody>
          <a:bodyPr wrap="square">
            <a:spAutoFit/>
          </a:bodyPr>
          <a:lstStyle/>
          <a:p>
            <a:pPr algn="just" defTabSz="628650">
              <a:buClr>
                <a:srgbClr val="007C85"/>
              </a:buClr>
              <a:tabLst>
                <a:tab pos="4116388" algn="l"/>
              </a:tabLst>
            </a:pPr>
            <a:r>
              <a:rPr lang="en-US" altLang="en-US" sz="1600" baseline="30000" dirty="0">
                <a:latin typeface="Arial" panose="020B0604020202020204" pitchFamily="34" charset="0"/>
                <a:cs typeface="Arial" panose="020B0604020202020204" pitchFamily="34" charset="0"/>
              </a:rPr>
              <a:t> </a:t>
            </a:r>
            <a:r>
              <a:rPr lang="en-US" altLang="en-US" sz="1200" baseline="30000" dirty="0">
                <a:latin typeface="Arial" panose="020B0604020202020204" pitchFamily="34" charset="0"/>
                <a:cs typeface="Arial" panose="020B0604020202020204" pitchFamily="34" charset="0"/>
              </a:rPr>
              <a:t>1 </a:t>
            </a:r>
            <a:r>
              <a:rPr lang="en-US" altLang="en-US" sz="1100" dirty="0">
                <a:latin typeface="Arial" panose="020B0604020202020204" pitchFamily="34" charset="0"/>
                <a:cs typeface="Arial" panose="020B0604020202020204" pitchFamily="34" charset="0"/>
              </a:rPr>
              <a:t> </a:t>
            </a:r>
            <a:r>
              <a:rPr lang="en-US" altLang="en-US" sz="1050" dirty="0">
                <a:latin typeface="Veranda"/>
              </a:rPr>
              <a:t>Includes $2.4 million impairment loss on long-lived assets in 2023</a:t>
            </a:r>
          </a:p>
          <a:p>
            <a:pPr algn="just" defTabSz="628650">
              <a:buClr>
                <a:srgbClr val="007C85"/>
              </a:buClr>
              <a:tabLst>
                <a:tab pos="4116388" algn="l"/>
              </a:tabLst>
            </a:pPr>
            <a:r>
              <a:rPr lang="en-US" sz="1100" baseline="30000" dirty="0">
                <a:latin typeface="Verdana" panose="020B0604030504040204" pitchFamily="34" charset="0"/>
                <a:ea typeface="Verdana" panose="020B0604030504040204" pitchFamily="34" charset="0"/>
              </a:rPr>
              <a:t> 2</a:t>
            </a:r>
            <a:r>
              <a:rPr lang="en-US" sz="1200" dirty="0">
                <a:latin typeface="Verdana" panose="020B0604030504040204" pitchFamily="34" charset="0"/>
                <a:ea typeface="Verdana" panose="020B0604030504040204" pitchFamily="34" charset="0"/>
              </a:rPr>
              <a:t> </a:t>
            </a:r>
            <a:r>
              <a:rPr lang="en-US" altLang="en-US" sz="1050" dirty="0">
                <a:latin typeface="Veranda"/>
              </a:rPr>
              <a:t>Includes $2.4 million ($1.7 million after tax) impairment loss on long-lived assets in 2023</a:t>
            </a:r>
            <a:endParaRPr lang="en-US" sz="1050" dirty="0"/>
          </a:p>
        </p:txBody>
      </p:sp>
    </p:spTree>
    <p:extLst>
      <p:ext uri="{BB962C8B-B14F-4D97-AF65-F5344CB8AC3E}">
        <p14:creationId xmlns:p14="http://schemas.microsoft.com/office/powerpoint/2010/main" val="3079348127"/>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1CA5-2DEF-99A2-4E9A-5B5D91A8D6C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5700B64-B0AA-A338-7A97-3C666C060B58}"/>
              </a:ext>
            </a:extLst>
          </p:cNvPr>
          <p:cNvSpPr>
            <a:spLocks noGrp="1"/>
          </p:cNvSpPr>
          <p:nvPr>
            <p:ph type="title"/>
          </p:nvPr>
        </p:nvSpPr>
        <p:spPr>
          <a:xfrm>
            <a:off x="362973" y="552100"/>
            <a:ext cx="8450262" cy="540903"/>
          </a:xfrm>
        </p:spPr>
        <p:txBody>
          <a:bodyPr>
            <a:normAutofit/>
          </a:bodyPr>
          <a:lstStyle/>
          <a:p>
            <a:r>
              <a:rPr lang="en-US" dirty="0"/>
              <a:t>KEY FINANCIAL DATA – INCOME STATEMENT</a:t>
            </a:r>
          </a:p>
        </p:txBody>
      </p:sp>
      <p:sp>
        <p:nvSpPr>
          <p:cNvPr id="8" name="Text Box 3">
            <a:extLst>
              <a:ext uri="{FF2B5EF4-FFF2-40B4-BE49-F238E27FC236}">
                <a16:creationId xmlns:a16="http://schemas.microsoft.com/office/drawing/2014/main" id="{01F14741-37BB-1FA7-6103-8230E3C227DA}"/>
              </a:ext>
            </a:extLst>
          </p:cNvPr>
          <p:cNvSpPr txBox="1">
            <a:spLocks noChangeArrowheads="1"/>
          </p:cNvSpPr>
          <p:nvPr/>
        </p:nvSpPr>
        <p:spPr bwMode="auto">
          <a:xfrm>
            <a:off x="378628" y="1112263"/>
            <a:ext cx="25410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defRPr sz="800">
                <a:latin typeface="Verdana" panose="020B0604030504040204" pitchFamily="34" charset="0"/>
                <a:ea typeface="Verdana" panose="020B0604030504040204" pitchFamily="34" charset="0"/>
              </a:defRPr>
            </a:lvl1pPr>
            <a:lvl2pPr marL="742950" indent="-285750">
              <a:defRPr sz="2400">
                <a:latin typeface="Times" pitchFamily="18" charset="0"/>
              </a:defRPr>
            </a:lvl2pPr>
            <a:lvl3pPr marL="1143000" indent="-228600">
              <a:defRPr sz="2400">
                <a:latin typeface="Times" pitchFamily="18" charset="0"/>
              </a:defRPr>
            </a:lvl3pPr>
            <a:lvl4pPr marL="1600200" indent="-228600">
              <a:defRPr sz="2400">
                <a:latin typeface="Times" pitchFamily="18" charset="0"/>
              </a:defRPr>
            </a:lvl4pPr>
            <a:lvl5pPr marL="2057400" indent="-228600">
              <a:defRPr sz="2400">
                <a:latin typeface="Times" pitchFamily="18" charset="0"/>
              </a:defRPr>
            </a:lvl5pPr>
            <a:lvl6pPr marL="2514600" indent="-228600" eaLnBrk="0" fontAlgn="base" hangingPunct="0">
              <a:spcBef>
                <a:spcPct val="0"/>
              </a:spcBef>
              <a:spcAft>
                <a:spcPct val="0"/>
              </a:spcAft>
              <a:defRPr sz="2400">
                <a:latin typeface="Times" pitchFamily="18" charset="0"/>
              </a:defRPr>
            </a:lvl6pPr>
            <a:lvl7pPr marL="2971800" indent="-228600" eaLnBrk="0" fontAlgn="base" hangingPunct="0">
              <a:spcBef>
                <a:spcPct val="0"/>
              </a:spcBef>
              <a:spcAft>
                <a:spcPct val="0"/>
              </a:spcAft>
              <a:defRPr sz="2400">
                <a:latin typeface="Times" pitchFamily="18" charset="0"/>
              </a:defRPr>
            </a:lvl7pPr>
            <a:lvl8pPr marL="3429000" indent="-228600" eaLnBrk="0" fontAlgn="base" hangingPunct="0">
              <a:spcBef>
                <a:spcPct val="0"/>
              </a:spcBef>
              <a:spcAft>
                <a:spcPct val="0"/>
              </a:spcAft>
              <a:defRPr sz="2400">
                <a:latin typeface="Times" pitchFamily="18" charset="0"/>
              </a:defRPr>
            </a:lvl8pPr>
            <a:lvl9pPr marL="3886200" indent="-228600" eaLnBrk="0" fontAlgn="base" hangingPunct="0">
              <a:spcBef>
                <a:spcPct val="0"/>
              </a:spcBef>
              <a:spcAft>
                <a:spcPct val="0"/>
              </a:spcAft>
              <a:defRPr sz="2400">
                <a:latin typeface="Times" pitchFamily="18" charset="0"/>
              </a:defRPr>
            </a:lvl9pPr>
          </a:lstStyle>
          <a:p>
            <a:r>
              <a:rPr lang="en-US" altLang="en-US" dirty="0"/>
              <a:t>($ Thousands, except per share information) </a:t>
            </a:r>
          </a:p>
        </p:txBody>
      </p:sp>
      <p:sp>
        <p:nvSpPr>
          <p:cNvPr id="10" name="Text Box 5">
            <a:extLst>
              <a:ext uri="{FF2B5EF4-FFF2-40B4-BE49-F238E27FC236}">
                <a16:creationId xmlns:a16="http://schemas.microsoft.com/office/drawing/2014/main" id="{9A4AF4AF-79CB-63F9-619B-0C217883E581}"/>
              </a:ext>
            </a:extLst>
          </p:cNvPr>
          <p:cNvSpPr txBox="1">
            <a:spLocks noChangeArrowheads="1"/>
          </p:cNvSpPr>
          <p:nvPr/>
        </p:nvSpPr>
        <p:spPr bwMode="auto">
          <a:xfrm>
            <a:off x="2712215" y="1112263"/>
            <a:ext cx="8402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(Unaudited) </a:t>
            </a:r>
          </a:p>
        </p:txBody>
      </p:sp>
      <p:graphicFrame>
        <p:nvGraphicFramePr>
          <p:cNvPr id="5" name="Object 4">
            <a:extLst>
              <a:ext uri="{FF2B5EF4-FFF2-40B4-BE49-F238E27FC236}">
                <a16:creationId xmlns:a16="http://schemas.microsoft.com/office/drawing/2014/main" id="{112A0C80-988E-8A3D-702B-9FE0F9CD110D}"/>
              </a:ext>
            </a:extLst>
          </p:cNvPr>
          <p:cNvGraphicFramePr>
            <a:graphicFrameLocks noChangeAspect="1"/>
          </p:cNvGraphicFramePr>
          <p:nvPr>
            <p:extLst>
              <p:ext uri="{D42A27DB-BD31-4B8C-83A1-F6EECF244321}">
                <p14:modId xmlns:p14="http://schemas.microsoft.com/office/powerpoint/2010/main" val="531349454"/>
              </p:ext>
            </p:extLst>
          </p:nvPr>
        </p:nvGraphicFramePr>
        <p:xfrm>
          <a:off x="563821" y="1718114"/>
          <a:ext cx="7680960" cy="3143745"/>
        </p:xfrm>
        <a:graphic>
          <a:graphicData uri="http://schemas.openxmlformats.org/presentationml/2006/ole">
            <mc:AlternateContent xmlns:mc="http://schemas.openxmlformats.org/markup-compatibility/2006">
              <mc:Choice xmlns:v="urn:schemas-microsoft-com:vml" Requires="v">
                <p:oleObj name="Worksheet" r:id="rId3" imgW="9896341" imgH="4038690" progId="Excel.Sheet.12">
                  <p:link updateAutomatic="1"/>
                </p:oleObj>
              </mc:Choice>
              <mc:Fallback>
                <p:oleObj name="Worksheet" r:id="rId3" imgW="9896341" imgH="4038690" progId="Excel.Sheet.12">
                  <p:link updateAutomatic="1"/>
                  <p:pic>
                    <p:nvPicPr>
                      <p:cNvPr id="0" name=""/>
                      <p:cNvPicPr/>
                      <p:nvPr/>
                    </p:nvPicPr>
                    <p:blipFill>
                      <a:blip r:embed="rId4"/>
                      <a:stretch>
                        <a:fillRect/>
                      </a:stretch>
                    </p:blipFill>
                    <p:spPr>
                      <a:xfrm>
                        <a:off x="563821" y="1718114"/>
                        <a:ext cx="7680960" cy="314374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76D814E-9A08-CDD5-874E-6B6D00986B7E}"/>
              </a:ext>
            </a:extLst>
          </p:cNvPr>
          <p:cNvSpPr txBox="1"/>
          <p:nvPr/>
        </p:nvSpPr>
        <p:spPr>
          <a:xfrm>
            <a:off x="436418" y="6393350"/>
            <a:ext cx="7093527" cy="446276"/>
          </a:xfrm>
          <a:prstGeom prst="rect">
            <a:avLst/>
          </a:prstGeom>
          <a:noFill/>
        </p:spPr>
        <p:txBody>
          <a:bodyPr wrap="square">
            <a:spAutoFit/>
          </a:bodyPr>
          <a:lstStyle/>
          <a:p>
            <a:pPr algn="just" defTabSz="628650">
              <a:buClr>
                <a:srgbClr val="007C85"/>
              </a:buClr>
              <a:tabLst>
                <a:tab pos="4116388" algn="l"/>
              </a:tabLst>
            </a:pPr>
            <a:r>
              <a:rPr lang="en-US" altLang="en-US" sz="1600" baseline="30000" dirty="0">
                <a:latin typeface="Arial" panose="020B0604020202020204" pitchFamily="34" charset="0"/>
                <a:cs typeface="Arial" panose="020B0604020202020204" pitchFamily="34" charset="0"/>
              </a:rPr>
              <a:t> </a:t>
            </a:r>
            <a:r>
              <a:rPr lang="en-US" altLang="en-US" sz="1200" baseline="30000" dirty="0">
                <a:latin typeface="Arial" panose="020B0604020202020204" pitchFamily="34" charset="0"/>
                <a:cs typeface="Arial" panose="020B0604020202020204" pitchFamily="34" charset="0"/>
              </a:rPr>
              <a:t>1 </a:t>
            </a:r>
            <a:r>
              <a:rPr lang="en-US" altLang="en-US" sz="1100" dirty="0">
                <a:latin typeface="Arial" panose="020B0604020202020204" pitchFamily="34" charset="0"/>
                <a:cs typeface="Arial" panose="020B0604020202020204" pitchFamily="34" charset="0"/>
              </a:rPr>
              <a:t> </a:t>
            </a:r>
            <a:r>
              <a:rPr lang="en-US" altLang="en-US" sz="1050" dirty="0">
                <a:latin typeface="Veranda"/>
              </a:rPr>
              <a:t>Includes $2.4 million impairment loss on long-lived assets in 2023</a:t>
            </a:r>
          </a:p>
          <a:p>
            <a:pPr algn="just" defTabSz="628650">
              <a:buClr>
                <a:srgbClr val="007C85"/>
              </a:buClr>
              <a:tabLst>
                <a:tab pos="4116388" algn="l"/>
              </a:tabLst>
            </a:pPr>
            <a:r>
              <a:rPr lang="en-US" sz="1100" baseline="30000" dirty="0">
                <a:latin typeface="Verdana" panose="020B0604030504040204" pitchFamily="34" charset="0"/>
                <a:ea typeface="Verdana" panose="020B0604030504040204" pitchFamily="34" charset="0"/>
              </a:rPr>
              <a:t> 2</a:t>
            </a:r>
            <a:r>
              <a:rPr lang="en-US" sz="1200" dirty="0">
                <a:latin typeface="Verdana" panose="020B0604030504040204" pitchFamily="34" charset="0"/>
                <a:ea typeface="Verdana" panose="020B0604030504040204" pitchFamily="34" charset="0"/>
              </a:rPr>
              <a:t> </a:t>
            </a:r>
            <a:r>
              <a:rPr lang="en-US" altLang="en-US" sz="1050" dirty="0">
                <a:latin typeface="Veranda"/>
              </a:rPr>
              <a:t>Includes $2.4 million ($1.7 million after tax) impairment loss on long-lived assets in 2023</a:t>
            </a:r>
            <a:endParaRPr lang="en-US" sz="1050" dirty="0"/>
          </a:p>
        </p:txBody>
      </p:sp>
    </p:spTree>
    <p:extLst>
      <p:ext uri="{BB962C8B-B14F-4D97-AF65-F5344CB8AC3E}">
        <p14:creationId xmlns:p14="http://schemas.microsoft.com/office/powerpoint/2010/main" val="1144172300"/>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E4EA6B-082C-4C13-8FAB-D4AC69818ED1}"/>
              </a:ext>
            </a:extLst>
          </p:cNvPr>
          <p:cNvSpPr>
            <a:spLocks noGrp="1"/>
          </p:cNvSpPr>
          <p:nvPr>
            <p:ph type="title"/>
          </p:nvPr>
        </p:nvSpPr>
        <p:spPr>
          <a:xfrm>
            <a:off x="362973" y="552100"/>
            <a:ext cx="8259602" cy="540903"/>
          </a:xfrm>
        </p:spPr>
        <p:txBody>
          <a:bodyPr>
            <a:normAutofit/>
          </a:bodyPr>
          <a:lstStyle/>
          <a:p>
            <a:r>
              <a:rPr lang="en-US" dirty="0"/>
              <a:t>KEY FINANCIAL DATA – balance sheet</a:t>
            </a:r>
          </a:p>
        </p:txBody>
      </p:sp>
      <p:sp>
        <p:nvSpPr>
          <p:cNvPr id="8" name="Text Box 3">
            <a:extLst>
              <a:ext uri="{FF2B5EF4-FFF2-40B4-BE49-F238E27FC236}">
                <a16:creationId xmlns:a16="http://schemas.microsoft.com/office/drawing/2014/main" id="{382FA350-FC79-452A-8AD3-F293BBF9D695}"/>
              </a:ext>
            </a:extLst>
          </p:cNvPr>
          <p:cNvSpPr txBox="1">
            <a:spLocks noChangeArrowheads="1"/>
          </p:cNvSpPr>
          <p:nvPr/>
        </p:nvSpPr>
        <p:spPr bwMode="auto">
          <a:xfrm>
            <a:off x="378628" y="1112263"/>
            <a:ext cx="9701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 Thousands) </a:t>
            </a:r>
          </a:p>
        </p:txBody>
      </p:sp>
      <p:graphicFrame>
        <p:nvGraphicFramePr>
          <p:cNvPr id="3" name="Object 2">
            <a:extLst>
              <a:ext uri="{FF2B5EF4-FFF2-40B4-BE49-F238E27FC236}">
                <a16:creationId xmlns:a16="http://schemas.microsoft.com/office/drawing/2014/main" id="{B9DA58A9-C2FD-70B8-9BAA-F8BA9F443B74}"/>
              </a:ext>
            </a:extLst>
          </p:cNvPr>
          <p:cNvGraphicFramePr>
            <a:graphicFrameLocks noChangeAspect="1"/>
          </p:cNvGraphicFramePr>
          <p:nvPr>
            <p:extLst>
              <p:ext uri="{D42A27DB-BD31-4B8C-83A1-F6EECF244321}">
                <p14:modId xmlns:p14="http://schemas.microsoft.com/office/powerpoint/2010/main" val="625392522"/>
              </p:ext>
            </p:extLst>
          </p:nvPr>
        </p:nvGraphicFramePr>
        <p:xfrm>
          <a:off x="923925" y="1557338"/>
          <a:ext cx="7296150" cy="3743325"/>
        </p:xfrm>
        <a:graphic>
          <a:graphicData uri="http://schemas.openxmlformats.org/presentationml/2006/ole">
            <mc:AlternateContent xmlns:mc="http://schemas.openxmlformats.org/markup-compatibility/2006">
              <mc:Choice xmlns:v="urn:schemas-microsoft-com:vml" Requires="v">
                <p:oleObj name="Worksheet" r:id="rId3" imgW="7296135" imgH="3743325" progId="Excel.Sheet.12">
                  <p:link updateAutomatic="1"/>
                </p:oleObj>
              </mc:Choice>
              <mc:Fallback>
                <p:oleObj name="Worksheet" r:id="rId3" imgW="7296135" imgH="3743325" progId="Excel.Sheet.12">
                  <p:link updateAutomatic="1"/>
                  <p:pic>
                    <p:nvPicPr>
                      <p:cNvPr id="0" name=""/>
                      <p:cNvPicPr/>
                      <p:nvPr/>
                    </p:nvPicPr>
                    <p:blipFill>
                      <a:blip r:embed="rId4"/>
                      <a:stretch>
                        <a:fillRect/>
                      </a:stretch>
                    </p:blipFill>
                    <p:spPr>
                      <a:xfrm>
                        <a:off x="923925" y="1557338"/>
                        <a:ext cx="7296150" cy="3743325"/>
                      </a:xfrm>
                      <a:prstGeom prst="rect">
                        <a:avLst/>
                      </a:prstGeom>
                    </p:spPr>
                  </p:pic>
                </p:oleObj>
              </mc:Fallback>
            </mc:AlternateContent>
          </a:graphicData>
        </a:graphic>
      </p:graphicFrame>
    </p:spTree>
    <p:extLst>
      <p:ext uri="{BB962C8B-B14F-4D97-AF65-F5344CB8AC3E}">
        <p14:creationId xmlns:p14="http://schemas.microsoft.com/office/powerpoint/2010/main" val="3277080370"/>
      </p:ext>
    </p:extLst>
  </p:cSld>
  <p:clrMapOvr>
    <a:masterClrMapping/>
  </p:clrMapOvr>
  <p:transition>
    <p:zoom/>
  </p:transition>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1962</TotalTime>
  <Words>1577</Words>
  <Application>Microsoft Office PowerPoint</Application>
  <PresentationFormat>On-screen Show (4:3)</PresentationFormat>
  <Paragraphs>233</Paragraphs>
  <Slides>14</Slides>
  <Notes>14</Notes>
  <HiddenSlides>0</HiddenSlides>
  <MMClips>0</MMClips>
  <ScaleCrop>false</ScaleCrop>
  <HeadingPairs>
    <vt:vector size="10" baseType="variant">
      <vt:variant>
        <vt:lpstr>Fonts Used</vt:lpstr>
      </vt:variant>
      <vt:variant>
        <vt:i4>10</vt:i4>
      </vt:variant>
      <vt:variant>
        <vt:lpstr>Theme</vt:lpstr>
      </vt:variant>
      <vt:variant>
        <vt:i4>3</vt:i4>
      </vt:variant>
      <vt:variant>
        <vt:lpstr>Links</vt:lpstr>
      </vt:variant>
      <vt:variant>
        <vt:i4>5</vt:i4>
      </vt:variant>
      <vt:variant>
        <vt:lpstr>Embedded OLE Servers</vt:lpstr>
      </vt:variant>
      <vt:variant>
        <vt:i4>1</vt:i4>
      </vt:variant>
      <vt:variant>
        <vt:lpstr>Slide Titles</vt:lpstr>
      </vt:variant>
      <vt:variant>
        <vt:i4>14</vt:i4>
      </vt:variant>
    </vt:vector>
  </HeadingPairs>
  <TitlesOfParts>
    <vt:vector size="33" baseType="lpstr">
      <vt:lpstr>Aptos</vt:lpstr>
      <vt:lpstr>Arial</vt:lpstr>
      <vt:lpstr>Arial Narrow</vt:lpstr>
      <vt:lpstr>Calibri</vt:lpstr>
      <vt:lpstr>Helvetica</vt:lpstr>
      <vt:lpstr>Times</vt:lpstr>
      <vt:lpstr>Times New Roman</vt:lpstr>
      <vt:lpstr>Veranda</vt:lpstr>
      <vt:lpstr>Verdana</vt:lpstr>
      <vt:lpstr>Wingdings</vt:lpstr>
      <vt:lpstr>Office Theme</vt:lpstr>
      <vt:lpstr>1_Office Theme</vt:lpstr>
      <vt:lpstr>3_Office Theme</vt:lpstr>
      <vt:lpstr>file:///\\zeus\shared\INVESTOR%20RELATIONS\3Q24%20Earnings\Presentation\Revenue%20Segment%20Growth%20Qtr.%203.xlsx!Sheet1!R1C1:R19C7</vt:lpstr>
      <vt:lpstr>file:///\\zeus\shared\INVESTOR%20RELATIONS\3Q24%20Earnings\Presentation\Operating%20Income%20Segment%20Growth%20Qtr.%203.xlsx!Sheet1!R1C1:R12C7</vt:lpstr>
      <vt:lpstr>file:///\\zeus\shared\INVESTOR%20RELATIONS\3Q24%20Earnings\Presentation\income%20statement.xlsx!Three%20Month!R1C1:R22C9</vt:lpstr>
      <vt:lpstr>file:///\\zeus\shared\INVESTOR%20RELATIONS\3Q24%20Earnings\Presentation\income%20statement%209%20months.xlsx!Six%20Month!R1C1:R22C9</vt:lpstr>
      <vt:lpstr>file:///\\zeus\shared\INVESTOR%20RELATIONS\3Q24%20Earnings\Presentation\balance%20sheet.xlsx!BalanceSheet!R1C1:R20C5</vt:lpstr>
      <vt:lpstr>Worksheet</vt:lpstr>
      <vt:lpstr>PowerPoint Presentation</vt:lpstr>
      <vt:lpstr>FORWARD-LOOKING STATEMENTS AND NON-GAAP FINANCIAL DISCLOSURES</vt:lpstr>
      <vt:lpstr>EMCOR PARTICIPANTS</vt:lpstr>
      <vt:lpstr>executive summary</vt:lpstr>
      <vt:lpstr>third Quarter – REVENUES</vt:lpstr>
      <vt:lpstr>third Quarter – OPERATING INCOME</vt:lpstr>
      <vt:lpstr>KEY FINANCIAL DATA – INCOME STATEMENT</vt:lpstr>
      <vt:lpstr>KEY FINANCIAL DATA – INCOME STATEMENT</vt:lpstr>
      <vt:lpstr>KEY FINANCIAL DATA – balance sheet</vt:lpstr>
      <vt:lpstr>WELL-POSITIONED TO BENEFIT FROM MULTIPLE TRENDS DRIVING PROFITABLE ORGANIC GROWTH</vt:lpstr>
      <vt:lpstr>REMAINING PERFORMANCE OBLIGATIONS</vt:lpstr>
      <vt:lpstr>2024 GUIDANCE - REVISED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Tardibuono</dc:creator>
  <cp:lastModifiedBy>Andy Backman</cp:lastModifiedBy>
  <cp:revision>778</cp:revision>
  <cp:lastPrinted>2024-10-21T11:58:16Z</cp:lastPrinted>
  <dcterms:created xsi:type="dcterms:W3CDTF">2021-06-04T19:28:07Z</dcterms:created>
  <dcterms:modified xsi:type="dcterms:W3CDTF">2024-10-30T16:27:52Z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34b5fd3-3c57-4dcf-b54e-12b80005a7c0_Enabled">
    <vt:lpwstr>true</vt:lpwstr>
  </property>
  <property fmtid="{D5CDD505-2E9C-101B-9397-08002B2CF9AE}" pid="3" name="MSIP_Label_334b5fd3-3c57-4dcf-b54e-12b80005a7c0_SetDate">
    <vt:lpwstr>2024-10-30T15:49:28Z</vt:lpwstr>
  </property>
  <property fmtid="{D5CDD505-2E9C-101B-9397-08002B2CF9AE}" pid="4" name="MSIP_Label_334b5fd3-3c57-4dcf-b54e-12b80005a7c0_Method">
    <vt:lpwstr>Standard</vt:lpwstr>
  </property>
  <property fmtid="{D5CDD505-2E9C-101B-9397-08002B2CF9AE}" pid="5" name="MSIP_Label_334b5fd3-3c57-4dcf-b54e-12b80005a7c0_Name">
    <vt:lpwstr>General</vt:lpwstr>
  </property>
  <property fmtid="{D5CDD505-2E9C-101B-9397-08002B2CF9AE}" pid="6" name="MSIP_Label_334b5fd3-3c57-4dcf-b54e-12b80005a7c0_SiteId">
    <vt:lpwstr>8394aafa-3edd-43d8-b71b-2681a4a11804</vt:lpwstr>
  </property>
  <property fmtid="{D5CDD505-2E9C-101B-9397-08002B2CF9AE}" pid="7" name="MSIP_Label_334b5fd3-3c57-4dcf-b54e-12b80005a7c0_ActionId">
    <vt:lpwstr>a5b1098e-def0-4000-b714-c46d9e92b301</vt:lpwstr>
  </property>
  <property fmtid="{D5CDD505-2E9C-101B-9397-08002B2CF9AE}" pid="8" name="MSIP_Label_334b5fd3-3c57-4dcf-b54e-12b80005a7c0_ContentBits">
    <vt:lpwstr>0</vt:lpwstr>
  </property>
</Properties>
</file>